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51" r:id="rId2"/>
  </p:sldMasterIdLst>
  <p:notesMasterIdLst>
    <p:notesMasterId r:id="rId25"/>
  </p:notesMasterIdLst>
  <p:handoutMasterIdLst>
    <p:handoutMasterId r:id="rId26"/>
  </p:handoutMasterIdLst>
  <p:sldIdLst>
    <p:sldId id="346" r:id="rId3"/>
    <p:sldId id="373" r:id="rId4"/>
    <p:sldId id="351" r:id="rId5"/>
    <p:sldId id="341" r:id="rId6"/>
    <p:sldId id="377" r:id="rId7"/>
    <p:sldId id="361" r:id="rId8"/>
    <p:sldId id="378" r:id="rId9"/>
    <p:sldId id="362" r:id="rId10"/>
    <p:sldId id="379" r:id="rId11"/>
    <p:sldId id="398" r:id="rId12"/>
    <p:sldId id="380" r:id="rId13"/>
    <p:sldId id="397" r:id="rId14"/>
    <p:sldId id="381" r:id="rId15"/>
    <p:sldId id="345" r:id="rId16"/>
    <p:sldId id="383" r:id="rId17"/>
    <p:sldId id="385" r:id="rId18"/>
    <p:sldId id="388" r:id="rId19"/>
    <p:sldId id="390" r:id="rId20"/>
    <p:sldId id="389" r:id="rId21"/>
    <p:sldId id="392" r:id="rId22"/>
    <p:sldId id="394" r:id="rId23"/>
    <p:sldId id="393" r:id="rId24"/>
  </p:sldIdLst>
  <p:sldSz cx="9144000" cy="6858000" type="screen4x3"/>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72"/>
    <a:srgbClr val="0081AB"/>
    <a:srgbClr val="87C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8" autoAdjust="0"/>
    <p:restoredTop sz="76342" autoAdjust="0"/>
  </p:normalViewPr>
  <p:slideViewPr>
    <p:cSldViewPr>
      <p:cViewPr varScale="1">
        <p:scale>
          <a:sx n="85" d="100"/>
          <a:sy n="85" d="100"/>
        </p:scale>
        <p:origin x="1896" y="78"/>
      </p:cViewPr>
      <p:guideLst>
        <p:guide orient="horz" pos="2160"/>
        <p:guide pos="3312"/>
      </p:guideLst>
    </p:cSldViewPr>
  </p:slideViewPr>
  <p:outlineViewPr>
    <p:cViewPr>
      <p:scale>
        <a:sx n="33" d="100"/>
        <a:sy n="33" d="100"/>
      </p:scale>
      <p:origin x="0" y="15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Karen:Desktop:Survey%20Data%20Short%20Answers%20Responses%20draft%20Feb%2015%20ver%2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1112032048625501"/>
          <c:y val="0.23012254380364616"/>
          <c:w val="0.76340585716259157"/>
          <c:h val="0.72176136766687937"/>
        </c:manualLayout>
      </c:layout>
      <c:barChart>
        <c:barDir val="bar"/>
        <c:grouping val="clustered"/>
        <c:varyColors val="0"/>
        <c:ser>
          <c:idx val="0"/>
          <c:order val="0"/>
          <c:tx>
            <c:strRef>
              <c:f>'Final Data Analysis'!$AR$1</c:f>
              <c:strCache>
                <c:ptCount val="1"/>
                <c:pt idx="0">
                  <c:v>In your opinion, how important is it to have services that are culturally sensitive and/or relevant available to Aboriginal victims of crime?</c:v>
                </c:pt>
              </c:strCache>
            </c:strRef>
          </c:tx>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49-42C4-9AC2-5930D8EADB45}"/>
                </c:ext>
              </c:extLst>
            </c:dLbl>
            <c:dLbl>
              <c:idx val="2"/>
              <c:tx>
                <c:rich>
                  <a:bodyPr/>
                  <a:lstStyle/>
                  <a:p>
                    <a:r>
                      <a:rPr lang="en-US" dirty="0">
                        <a:solidFill>
                          <a:srgbClr val="FFFFFF"/>
                        </a:solidFill>
                      </a:rPr>
                      <a:t>45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49-42C4-9AC2-5930D8EADB45}"/>
                </c:ext>
              </c:extLst>
            </c:dLbl>
            <c:dLbl>
              <c:idx val="3"/>
              <c:tx>
                <c:rich>
                  <a:bodyPr/>
                  <a:lstStyle/>
                  <a:p>
                    <a:r>
                      <a:rPr lang="en-US" dirty="0">
                        <a:solidFill>
                          <a:schemeClr val="bg1"/>
                        </a:solidFill>
                      </a:rPr>
                      <a:t>137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49-42C4-9AC2-5930D8EADB4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49-42C4-9AC2-5930D8EADB45}"/>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49-42C4-9AC2-5930D8EADB45}"/>
                </c:ext>
              </c:extLst>
            </c:dLbl>
            <c:spPr>
              <a:noFill/>
              <a:ln>
                <a:noFill/>
              </a:ln>
              <a:effectLst/>
            </c:spPr>
            <c:txPr>
              <a:bodyPr/>
              <a:lstStyle/>
              <a:p>
                <a:pPr>
                  <a:defRPr sz="24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'Final Data Analysis'!$AQ$2:$AQ$7</c:f>
              <c:strCache>
                <c:ptCount val="6"/>
                <c:pt idx="0">
                  <c:v>Not at all</c:v>
                </c:pt>
                <c:pt idx="1">
                  <c:v>Somewhat important</c:v>
                </c:pt>
                <c:pt idx="2">
                  <c:v>Yes, it is important</c:v>
                </c:pt>
                <c:pt idx="3">
                  <c:v>Very important</c:v>
                </c:pt>
                <c:pt idx="4">
                  <c:v>Unsure</c:v>
                </c:pt>
                <c:pt idx="5">
                  <c:v>N/A</c:v>
                </c:pt>
              </c:strCache>
            </c:strRef>
          </c:cat>
          <c:val>
            <c:numRef>
              <c:f>'Final Data Analysis'!$AT$2:$AT$7</c:f>
              <c:numCache>
                <c:formatCode>General</c:formatCode>
                <c:ptCount val="6"/>
                <c:pt idx="0">
                  <c:v>3</c:v>
                </c:pt>
                <c:pt idx="1">
                  <c:v>5</c:v>
                </c:pt>
                <c:pt idx="2">
                  <c:v>45</c:v>
                </c:pt>
                <c:pt idx="3">
                  <c:v>137</c:v>
                </c:pt>
                <c:pt idx="4">
                  <c:v>7</c:v>
                </c:pt>
                <c:pt idx="5">
                  <c:v>1</c:v>
                </c:pt>
              </c:numCache>
            </c:numRef>
          </c:val>
          <c:extLst>
            <c:ext xmlns:c16="http://schemas.microsoft.com/office/drawing/2014/chart" uri="{C3380CC4-5D6E-409C-BE32-E72D297353CC}">
              <c16:uniqueId val="{00000005-4949-42C4-9AC2-5930D8EADB45}"/>
            </c:ext>
          </c:extLst>
        </c:ser>
        <c:dLbls>
          <c:showLegendKey val="0"/>
          <c:showVal val="0"/>
          <c:showCatName val="0"/>
          <c:showSerName val="0"/>
          <c:showPercent val="0"/>
          <c:showBubbleSize val="0"/>
        </c:dLbls>
        <c:gapWidth val="34"/>
        <c:overlap val="1"/>
        <c:axId val="91842432"/>
        <c:axId val="91843968"/>
      </c:barChart>
      <c:catAx>
        <c:axId val="91842432"/>
        <c:scaling>
          <c:orientation val="minMax"/>
        </c:scaling>
        <c:delete val="0"/>
        <c:axPos val="l"/>
        <c:numFmt formatCode="General" sourceLinked="0"/>
        <c:majorTickMark val="out"/>
        <c:minorTickMark val="none"/>
        <c:tickLblPos val="nextTo"/>
        <c:txPr>
          <a:bodyPr/>
          <a:lstStyle/>
          <a:p>
            <a:pPr>
              <a:defRPr sz="1600" b="1" i="0">
                <a:solidFill>
                  <a:schemeClr val="accent4">
                    <a:lumMod val="75000"/>
                  </a:schemeClr>
                </a:solidFill>
              </a:defRPr>
            </a:pPr>
            <a:endParaRPr lang="en-US"/>
          </a:p>
        </c:txPr>
        <c:crossAx val="91843968"/>
        <c:crosses val="autoZero"/>
        <c:auto val="1"/>
        <c:lblAlgn val="ctr"/>
        <c:lblOffset val="100"/>
        <c:noMultiLvlLbl val="0"/>
      </c:catAx>
      <c:valAx>
        <c:axId val="91843968"/>
        <c:scaling>
          <c:orientation val="minMax"/>
        </c:scaling>
        <c:delete val="0"/>
        <c:axPos val="b"/>
        <c:majorGridlines/>
        <c:numFmt formatCode="General" sourceLinked="1"/>
        <c:majorTickMark val="out"/>
        <c:minorTickMark val="none"/>
        <c:tickLblPos val="nextTo"/>
        <c:crossAx val="91842432"/>
        <c:crosses val="autoZero"/>
        <c:crossBetween val="between"/>
      </c:valAx>
      <c:spPr>
        <a:solidFill>
          <a:schemeClr val="bg1">
            <a:lumMod val="85000"/>
          </a:schemeClr>
        </a:solidFill>
      </c:spPr>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1</cdr:x>
      <cdr:y>0.2027</cdr:y>
    </cdr:to>
    <cdr:sp macro="" textlink="">
      <cdr:nvSpPr>
        <cdr:cNvPr id="2" name="TextBox 1"/>
        <cdr:cNvSpPr txBox="1"/>
      </cdr:nvSpPr>
      <cdr:spPr>
        <a:xfrm xmlns:a="http://schemas.openxmlformats.org/drawingml/2006/main">
          <a:off x="0" y="0"/>
          <a:ext cx="72390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n-US" sz="2200" dirty="0">
              <a:solidFill>
                <a:srgbClr val="005072"/>
              </a:solidFill>
              <a:cs typeface="Arial" panose="020B0604020202020204" pitchFamily="34" charset="0"/>
            </a:rPr>
            <a:t>In your opinion, how important is it to have services that are culturally sensitive and/or relevant available to Indigenous victims of crime?</a:t>
          </a:r>
        </a:p>
        <a:p xmlns:a="http://schemas.openxmlformats.org/drawingml/2006/main">
          <a:endParaRPr lang="en-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98" tIns="46149" rIns="92298" bIns="46149"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5138"/>
          </a:xfrm>
          <a:prstGeom prst="rect">
            <a:avLst/>
          </a:prstGeom>
        </p:spPr>
        <p:txBody>
          <a:bodyPr vert="horz" lIns="92298" tIns="46149" rIns="92298" bIns="46149" rtlCol="0"/>
          <a:lstStyle>
            <a:lvl1pPr algn="r">
              <a:defRPr sz="1200"/>
            </a:lvl1pPr>
          </a:lstStyle>
          <a:p>
            <a:pPr>
              <a:defRPr/>
            </a:pPr>
            <a:fld id="{1F42A4BD-9762-4B52-90E6-874EF21250B7}" type="datetimeFigureOut">
              <a:rPr lang="en-US"/>
              <a:pPr>
                <a:defRPr/>
              </a:pPr>
              <a:t>11/9/2018</a:t>
            </a:fld>
            <a:endParaRPr lang="en-US"/>
          </a:p>
        </p:txBody>
      </p:sp>
      <p:sp>
        <p:nvSpPr>
          <p:cNvPr id="4" name="Footer Placeholder 3"/>
          <p:cNvSpPr>
            <a:spLocks noGrp="1"/>
          </p:cNvSpPr>
          <p:nvPr>
            <p:ph type="ftr" sz="quarter" idx="2"/>
          </p:nvPr>
        </p:nvSpPr>
        <p:spPr>
          <a:xfrm>
            <a:off x="0" y="8829676"/>
            <a:ext cx="3037840" cy="465138"/>
          </a:xfrm>
          <a:prstGeom prst="rect">
            <a:avLst/>
          </a:prstGeom>
        </p:spPr>
        <p:txBody>
          <a:bodyPr vert="horz" lIns="92298" tIns="46149" rIns="92298" bIns="4614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676"/>
            <a:ext cx="3037840" cy="465138"/>
          </a:xfrm>
          <a:prstGeom prst="rect">
            <a:avLst/>
          </a:prstGeom>
        </p:spPr>
        <p:txBody>
          <a:bodyPr vert="horz" lIns="92298" tIns="46149" rIns="92298" bIns="46149" rtlCol="0" anchor="b"/>
          <a:lstStyle>
            <a:lvl1pPr algn="r">
              <a:defRPr sz="1200"/>
            </a:lvl1pPr>
          </a:lstStyle>
          <a:p>
            <a:pPr>
              <a:defRPr/>
            </a:pPr>
            <a:fld id="{F50E68B3-EA01-4D0E-88F7-150B0D0AB59C}" type="slidenum">
              <a:rPr lang="en-US"/>
              <a:pPr>
                <a:defRPr/>
              </a:pPr>
              <a:t>‹#›</a:t>
            </a:fld>
            <a:endParaRPr lang="en-US"/>
          </a:p>
        </p:txBody>
      </p:sp>
    </p:spTree>
    <p:extLst>
      <p:ext uri="{BB962C8B-B14F-4D97-AF65-F5344CB8AC3E}">
        <p14:creationId xmlns:p14="http://schemas.microsoft.com/office/powerpoint/2010/main" val="202365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98" tIns="46149" rIns="92298" bIns="46149" rtlCol="0"/>
          <a:lstStyle>
            <a:lvl1pPr algn="l">
              <a:defRPr sz="1200"/>
            </a:lvl1pPr>
          </a:lstStyle>
          <a:p>
            <a:pPr>
              <a:defRPr/>
            </a:pPr>
            <a:endParaRPr lang="en-US"/>
          </a:p>
        </p:txBody>
      </p:sp>
      <p:sp>
        <p:nvSpPr>
          <p:cNvPr id="3" name="Date Placeholder 2"/>
          <p:cNvSpPr>
            <a:spLocks noGrp="1"/>
          </p:cNvSpPr>
          <p:nvPr>
            <p:ph type="dt" idx="1"/>
          </p:nvPr>
        </p:nvSpPr>
        <p:spPr>
          <a:xfrm>
            <a:off x="3970939" y="0"/>
            <a:ext cx="3037840" cy="465138"/>
          </a:xfrm>
          <a:prstGeom prst="rect">
            <a:avLst/>
          </a:prstGeom>
        </p:spPr>
        <p:txBody>
          <a:bodyPr vert="horz" lIns="92298" tIns="46149" rIns="92298" bIns="46149" rtlCol="0"/>
          <a:lstStyle>
            <a:lvl1pPr algn="r">
              <a:defRPr sz="1200"/>
            </a:lvl1pPr>
          </a:lstStyle>
          <a:p>
            <a:pPr>
              <a:defRPr/>
            </a:pPr>
            <a:fld id="{E7D8D02F-CAEF-4E3A-A3CF-4DA1F0DBD461}" type="datetimeFigureOut">
              <a:rPr lang="en-US"/>
              <a:pPr>
                <a:defRPr/>
              </a:pPr>
              <a:t>11/9/2018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8" tIns="46149" rIns="92298" bIns="46149"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2298" tIns="46149" rIns="92298" bIns="4614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6"/>
            <a:ext cx="3037840" cy="465138"/>
          </a:xfrm>
          <a:prstGeom prst="rect">
            <a:avLst/>
          </a:prstGeom>
        </p:spPr>
        <p:txBody>
          <a:bodyPr vert="horz" lIns="92298" tIns="46149" rIns="92298" bIns="4614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9" y="8829676"/>
            <a:ext cx="3037840" cy="465138"/>
          </a:xfrm>
          <a:prstGeom prst="rect">
            <a:avLst/>
          </a:prstGeom>
        </p:spPr>
        <p:txBody>
          <a:bodyPr vert="horz" lIns="92298" tIns="46149" rIns="92298" bIns="46149" rtlCol="0" anchor="b"/>
          <a:lstStyle>
            <a:lvl1pPr algn="r">
              <a:defRPr sz="1200"/>
            </a:lvl1pPr>
          </a:lstStyle>
          <a:p>
            <a:pPr>
              <a:defRPr/>
            </a:pPr>
            <a:fld id="{4A048709-6D97-4A60-88A9-1C5B01B1E00E}" type="slidenum">
              <a:rPr lang="en-US"/>
              <a:pPr>
                <a:defRPr/>
              </a:pPr>
              <a:t>‹#›</a:t>
            </a:fld>
            <a:endParaRPr lang="en-US"/>
          </a:p>
        </p:txBody>
      </p:sp>
    </p:spTree>
    <p:extLst>
      <p:ext uri="{BB962C8B-B14F-4D97-AF65-F5344CB8AC3E}">
        <p14:creationId xmlns:p14="http://schemas.microsoft.com/office/powerpoint/2010/main" val="270438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dirty="0"/>
              <a:t>Base line data </a:t>
            </a:r>
            <a:r>
              <a:rPr lang="en-US" sz="1200" dirty="0"/>
              <a:t>– who is missing in Alberta,</a:t>
            </a:r>
            <a:r>
              <a:rPr lang="en-US" sz="1200" baseline="0" dirty="0"/>
              <a:t> where are they from and where did they go missing from?</a:t>
            </a:r>
          </a:p>
          <a:p>
            <a:r>
              <a:rPr lang="en-US" sz="1200" b="1" baseline="0" dirty="0"/>
              <a:t>Geographical</a:t>
            </a:r>
            <a:r>
              <a:rPr lang="en-US" sz="1200" baseline="0" dirty="0"/>
              <a:t> – are their contextual considerations that impact this phenomena?</a:t>
            </a:r>
          </a:p>
          <a:p>
            <a:r>
              <a:rPr lang="en-US" sz="1200" b="1" dirty="0"/>
              <a:t>Supports</a:t>
            </a:r>
            <a:r>
              <a:rPr lang="en-US" sz="1200" dirty="0"/>
              <a:t> – what do families need</a:t>
            </a:r>
            <a:r>
              <a:rPr lang="en-US" sz="1200" baseline="0" dirty="0"/>
              <a:t> to help them? What already exists and what needs to be created?</a:t>
            </a:r>
          </a:p>
          <a:p>
            <a:r>
              <a:rPr lang="en-US" sz="1200" b="1" baseline="0" dirty="0"/>
              <a:t>System gaps </a:t>
            </a:r>
            <a:r>
              <a:rPr lang="en-US" sz="1200" baseline="0" dirty="0"/>
              <a:t>= how is Alberta doing with their overall response?</a:t>
            </a:r>
          </a:p>
          <a:p>
            <a:r>
              <a:rPr lang="en-US" sz="1200" b="1" baseline="0" dirty="0"/>
              <a:t>Laws &amp; Policies </a:t>
            </a:r>
            <a:r>
              <a:rPr lang="en-US" sz="1200" baseline="0" dirty="0"/>
              <a:t>– is required legislation in place? Do all families receive the same response? Are their systemic inequities?</a:t>
            </a:r>
          </a:p>
          <a:p>
            <a:r>
              <a:rPr lang="en-US" sz="1200" b="1" baseline="0" dirty="0"/>
              <a:t>Engagement about cultural safety needs – </a:t>
            </a:r>
            <a:r>
              <a:rPr lang="en-US" sz="1200" b="0" baseline="0" dirty="0"/>
              <a:t>Aboriginal people over represented as victims of crime in general. How can we provide better service that meets their needs and results in a better, more helpful experience?</a:t>
            </a:r>
          </a:p>
          <a:p>
            <a:r>
              <a:rPr lang="en-US" sz="1200" b="1" baseline="0" dirty="0"/>
              <a:t>Disseminate information </a:t>
            </a:r>
            <a:r>
              <a:rPr lang="en-US" sz="1200" baseline="0" dirty="0"/>
              <a:t>– need to share what is already known; the gains that have been made, how this issue impacts communities from a safety perspective, build capacity through education</a:t>
            </a:r>
          </a:p>
          <a:p>
            <a:r>
              <a:rPr lang="en-US" sz="1200" b="1" baseline="0" dirty="0"/>
              <a:t>Framework development </a:t>
            </a:r>
            <a:r>
              <a:rPr lang="en-US" sz="1200" baseline="0" dirty="0"/>
              <a:t>– ensure there is a consistent, quality response delivered in a culturally safe manner to (aboriginal) families who have lost loved ones</a:t>
            </a:r>
            <a:endParaRPr lang="en-US" sz="1200" dirty="0"/>
          </a:p>
          <a:p>
            <a:endParaRPr lang="en-US" dirty="0"/>
          </a:p>
          <a:p>
            <a:pPr marL="171450" indent="-171450">
              <a:buFontTx/>
              <a:buChar char="-"/>
            </a:pPr>
            <a:r>
              <a:rPr lang="en-US" sz="1200" b="1" dirty="0"/>
              <a:t>Indigenous research methodology: </a:t>
            </a:r>
            <a:r>
              <a:rPr lang="en-US" sz="1200" b="1" dirty="0" err="1"/>
              <a:t>honouring</a:t>
            </a:r>
            <a:r>
              <a:rPr lang="en-US" sz="1200" b="1" baseline="0" dirty="0"/>
              <a:t> protocols, recognition that Indigenous people often the subject of research but rarely benefit from it, </a:t>
            </a:r>
            <a:r>
              <a:rPr lang="en-US" sz="1200" b="1" dirty="0"/>
              <a:t>reciprocity, recognition</a:t>
            </a:r>
            <a:r>
              <a:rPr lang="en-US" sz="1200" b="1" baseline="0" dirty="0"/>
              <a:t> that I am accountable as a researcher not only to JSG but also to the community and all my relations)</a:t>
            </a:r>
            <a:endParaRPr lang="en-US" sz="1200" b="1" dirty="0"/>
          </a:p>
          <a:p>
            <a:pPr marL="171450" indent="-171450">
              <a:buFontTx/>
              <a:buChar char="-"/>
            </a:pPr>
            <a:r>
              <a:rPr lang="en-US" sz="1200" dirty="0"/>
              <a:t>Mixed methods study (written responses [186] + community engagement</a:t>
            </a:r>
            <a:r>
              <a:rPr lang="en-US" sz="1200" baseline="0" dirty="0"/>
              <a:t> [575 participants] + stakeholder engagement [28+ meetings] )</a:t>
            </a:r>
            <a:endParaRPr lang="en-US" sz="1200" dirty="0"/>
          </a:p>
          <a:p>
            <a:pPr marL="171450" indent="-171450">
              <a:buFontTx/>
              <a:buChar char="-"/>
            </a:pPr>
            <a:r>
              <a:rPr lang="en-US" sz="1200" dirty="0"/>
              <a:t>2013 to 2015  Total:</a:t>
            </a:r>
            <a:r>
              <a:rPr lang="en-US" sz="1200" baseline="0" dirty="0"/>
              <a:t> 27 months</a:t>
            </a:r>
            <a:endParaRPr lang="en-US" sz="1200" dirty="0"/>
          </a:p>
          <a:p>
            <a:pPr marL="171450" indent="-171450">
              <a:buFontTx/>
              <a:buChar char="-"/>
            </a:pPr>
            <a:r>
              <a:rPr lang="en-US" sz="1200" dirty="0"/>
              <a:t>14 communities</a:t>
            </a:r>
            <a:r>
              <a:rPr lang="en-US" sz="1200" baseline="0" dirty="0"/>
              <a:t> which included 11 Indigenous nations and 3 communities with a large Indigenous service area (Lethbridge, Lac La </a:t>
            </a:r>
            <a:r>
              <a:rPr lang="en-US" sz="1200" baseline="0" dirty="0" err="1"/>
              <a:t>Biche</a:t>
            </a:r>
            <a:r>
              <a:rPr lang="en-US" sz="1200" baseline="0" dirty="0"/>
              <a:t>, High Level) </a:t>
            </a:r>
          </a:p>
          <a:p>
            <a:pPr marL="171450" indent="-171450">
              <a:buFontTx/>
              <a:buChar char="-"/>
            </a:pPr>
            <a:r>
              <a:rPr lang="en-US" sz="1200" baseline="0" dirty="0"/>
              <a:t>Included a geographical scan to understand where woman went missing from &amp; where their home communities were (geographical nuances)</a:t>
            </a:r>
          </a:p>
          <a:p>
            <a:pPr marL="171450" indent="-171450">
              <a:buFontTx/>
              <a:buChar char="-"/>
            </a:pPr>
            <a:r>
              <a:rPr lang="en-US" sz="1200" baseline="0" dirty="0"/>
              <a:t>Environmental scan to determine existing supports &amp; services and also gaps in service</a:t>
            </a:r>
          </a:p>
          <a:p>
            <a:pPr marL="171450" indent="-171450">
              <a:buFontTx/>
              <a:buChar char="-"/>
            </a:pPr>
            <a:r>
              <a:rPr lang="en-US" sz="1200" baseline="0" dirty="0"/>
              <a:t>Police services response to homicide and missing – 30 questions (examination of current laws and policies)</a:t>
            </a:r>
          </a:p>
          <a:p>
            <a:pPr marL="171450" indent="-171450">
              <a:buFontTx/>
              <a:buChar char="-"/>
            </a:pPr>
            <a:r>
              <a:rPr lang="en-US" sz="1200" baseline="0" dirty="0"/>
              <a:t>Interviewed a number of family members impacted, both missing &amp; homicide</a:t>
            </a:r>
          </a:p>
          <a:p>
            <a:pPr marL="171450" indent="-171450">
              <a:buFontTx/>
              <a:buChar char="-"/>
            </a:pPr>
            <a:r>
              <a:rPr lang="en-US" sz="1200" baseline="0" dirty="0"/>
              <a:t>Personally tracked a couple of missing persons reports</a:t>
            </a:r>
          </a:p>
          <a:p>
            <a:pPr marL="171450" indent="-171450">
              <a:buFontTx/>
              <a:buChar char="-"/>
            </a:pP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4A048709-6D97-4A60-88A9-1C5B01B1E00E}" type="slidenum">
              <a:rPr lang="en-US" smtClean="0"/>
              <a:pPr>
                <a:defRPr/>
              </a:pPr>
              <a:t>3</a:t>
            </a:fld>
            <a:endParaRPr lang="en-US"/>
          </a:p>
        </p:txBody>
      </p:sp>
    </p:spTree>
    <p:extLst>
      <p:ext uri="{BB962C8B-B14F-4D97-AF65-F5344CB8AC3E}">
        <p14:creationId xmlns:p14="http://schemas.microsoft.com/office/powerpoint/2010/main" val="239582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r>
              <a:rPr lang="en-US" sz="1600" baseline="0" dirty="0"/>
              <a:t>Community members did have a fair bit to say about the police response:</a:t>
            </a:r>
          </a:p>
          <a:p>
            <a:pPr marL="171450" indent="-171450">
              <a:buFont typeface="Arial" panose="020B0604020202020204" pitchFamily="34" charset="0"/>
              <a:buChar char="•"/>
            </a:pPr>
            <a:endParaRPr lang="en-US" sz="1600" baseline="0" dirty="0"/>
          </a:p>
          <a:p>
            <a:pPr marL="171450" indent="-171450">
              <a:buFont typeface="Arial" panose="020B0604020202020204" pitchFamily="34" charset="0"/>
              <a:buChar char="•"/>
            </a:pPr>
            <a:r>
              <a:rPr lang="en-US" sz="1600" baseline="0" dirty="0"/>
              <a:t>Police focus is on the investigation itself so they may not appear as supportive to families who are going through crisis.  In some instances, they may not be aware of families who are not be able to deal with crisis effectively (drug/alcohol use, dysfunctional).</a:t>
            </a:r>
          </a:p>
          <a:p>
            <a:pPr marL="171450" indent="-171450">
              <a:buFont typeface="Arial" panose="020B0604020202020204" pitchFamily="34" charset="0"/>
              <a:buChar char="•"/>
            </a:pPr>
            <a:r>
              <a:rPr lang="en-US" sz="1600" baseline="0" dirty="0"/>
              <a:t>The length of time between when a loved one is last seen to the time the missing person’s report is filed.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Re: </a:t>
            </a:r>
            <a:r>
              <a:rPr lang="en-US" sz="1600" dirty="0"/>
              <a:t>Limited contact with families (preference to work with only one point of contact – recognition of kinship issues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953735"/>
                </a:solidFill>
              </a:rPr>
              <a:t>Youth:</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953735"/>
                </a:solidFill>
              </a:rPr>
              <a:t>Gaps regarding children in care – chronic runaways – a special kind of ‘missing’ that is a challenge to deal with operationally</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endParaRPr lang="en-US" sz="1200" baseline="0" dirty="0"/>
          </a:p>
          <a:p>
            <a:endParaRPr lang="en-CA" dirty="0"/>
          </a:p>
        </p:txBody>
      </p:sp>
      <p:sp>
        <p:nvSpPr>
          <p:cNvPr id="4" name="Slide Number Placeholder 3"/>
          <p:cNvSpPr>
            <a:spLocks noGrp="1"/>
          </p:cNvSpPr>
          <p:nvPr>
            <p:ph type="sldNum" sz="quarter" idx="10"/>
          </p:nvPr>
        </p:nvSpPr>
        <p:spPr/>
        <p:txBody>
          <a:bodyPr/>
          <a:lstStyle/>
          <a:p>
            <a:pPr>
              <a:defRPr/>
            </a:pPr>
            <a:fld id="{4A048709-6D97-4A60-88A9-1C5B01B1E00E}" type="slidenum">
              <a:rPr lang="en-US" smtClean="0"/>
              <a:pPr>
                <a:defRPr/>
              </a:pPr>
              <a:t>6</a:t>
            </a:fld>
            <a:endParaRPr lang="en-US"/>
          </a:p>
        </p:txBody>
      </p:sp>
    </p:spTree>
    <p:extLst>
      <p:ext uri="{BB962C8B-B14F-4D97-AF65-F5344CB8AC3E}">
        <p14:creationId xmlns:p14="http://schemas.microsoft.com/office/powerpoint/2010/main" val="94296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A048709-6D97-4A60-88A9-1C5B01B1E00E}" type="slidenum">
              <a:rPr lang="en-US" smtClean="0"/>
              <a:pPr>
                <a:defRPr/>
              </a:pPr>
              <a:t>8</a:t>
            </a:fld>
            <a:endParaRPr lang="en-US"/>
          </a:p>
        </p:txBody>
      </p:sp>
    </p:spTree>
    <p:extLst>
      <p:ext uri="{BB962C8B-B14F-4D97-AF65-F5344CB8AC3E}">
        <p14:creationId xmlns:p14="http://schemas.microsoft.com/office/powerpoint/2010/main" val="425861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A048709-6D97-4A60-88A9-1C5B01B1E00E}" type="slidenum">
              <a:rPr lang="en-US" smtClean="0"/>
              <a:pPr>
                <a:defRPr/>
              </a:pPr>
              <a:t>13</a:t>
            </a:fld>
            <a:endParaRPr lang="en-US"/>
          </a:p>
        </p:txBody>
      </p:sp>
    </p:spTree>
    <p:extLst>
      <p:ext uri="{BB962C8B-B14F-4D97-AF65-F5344CB8AC3E}">
        <p14:creationId xmlns:p14="http://schemas.microsoft.com/office/powerpoint/2010/main" val="360848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i="1" dirty="0">
                <a:latin typeface="Arial" charset="0"/>
              </a:rPr>
              <a:t>Partnerships</a:t>
            </a:r>
            <a:r>
              <a:rPr lang="en-CA" dirty="0">
                <a:latin typeface="Arial" charset="0"/>
              </a:rPr>
              <a:t>  means engaging in relational practice based on authentic encounters; problem solving is collaborative and builds on the strengths of the client and the community</a:t>
            </a:r>
          </a:p>
          <a:p>
            <a:r>
              <a:rPr lang="en-CA" b="1" i="1" dirty="0">
                <a:latin typeface="Arial" charset="0"/>
              </a:rPr>
              <a:t>Personal Knowledge </a:t>
            </a:r>
            <a:r>
              <a:rPr lang="en-CA" b="1" i="0" baseline="0" dirty="0">
                <a:latin typeface="Arial" charset="0"/>
              </a:rPr>
              <a:t> </a:t>
            </a:r>
            <a:r>
              <a:rPr lang="en-CA" b="0" i="0" baseline="0" dirty="0">
                <a:latin typeface="Arial" charset="0"/>
              </a:rPr>
              <a:t>Service provider is </a:t>
            </a:r>
            <a:r>
              <a:rPr lang="en-CA" dirty="0"/>
              <a:t>mindful of their</a:t>
            </a:r>
            <a:r>
              <a:rPr lang="en-CA" baseline="0" dirty="0"/>
              <a:t> </a:t>
            </a:r>
            <a:r>
              <a:rPr lang="en-CA" dirty="0"/>
              <a:t>cultural identity</a:t>
            </a:r>
            <a:r>
              <a:rPr lang="en-CA" baseline="0" dirty="0"/>
              <a:t> and history </a:t>
            </a:r>
            <a:r>
              <a:rPr lang="en-CA" dirty="0"/>
              <a:t>relative</a:t>
            </a:r>
            <a:r>
              <a:rPr lang="en-CA" baseline="0" dirty="0"/>
              <a:t> </a:t>
            </a:r>
            <a:r>
              <a:rPr lang="en-CA" dirty="0"/>
              <a:t>to client, personal cultural values and beliefs</a:t>
            </a:r>
            <a:r>
              <a:rPr lang="en-CA" baseline="0" dirty="0"/>
              <a:t>.</a:t>
            </a:r>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b="1" i="1" dirty="0">
                <a:latin typeface="Arial" charset="0"/>
              </a:rPr>
              <a:t>Protocol Principle  </a:t>
            </a:r>
            <a:r>
              <a:rPr lang="en-CA" dirty="0">
                <a:latin typeface="Arial" charset="0"/>
              </a:rPr>
              <a:t>demonstrate a commitment to honoring protocol showing respect and curiosity to learn more</a:t>
            </a:r>
          </a:p>
          <a:p>
            <a:pPr marL="0" indent="0">
              <a:buFontTx/>
              <a:buNone/>
            </a:pPr>
            <a:r>
              <a:rPr lang="en-CA" b="1" i="1" dirty="0">
                <a:latin typeface="Arial" charset="0"/>
              </a:rPr>
              <a:t>Process</a:t>
            </a:r>
            <a:r>
              <a:rPr lang="en-CA" b="1" dirty="0">
                <a:latin typeface="Arial" charset="0"/>
              </a:rPr>
              <a:t>  </a:t>
            </a:r>
            <a:r>
              <a:rPr lang="en-CA" dirty="0">
                <a:latin typeface="Arial" charset="0"/>
              </a:rPr>
              <a:t>recognition of the client’s gifts and strengths and their need to be involved and empowered in determining the direction of their own future. </a:t>
            </a:r>
          </a:p>
          <a:p>
            <a:r>
              <a:rPr lang="en-CA" b="1" i="1" dirty="0">
                <a:latin typeface="Arial" charset="0"/>
              </a:rPr>
              <a:t>Positive purpose</a:t>
            </a:r>
            <a:r>
              <a:rPr lang="en-CA" b="1" dirty="0">
                <a:latin typeface="Arial" charset="0"/>
              </a:rPr>
              <a:t> </a:t>
            </a:r>
            <a:r>
              <a:rPr lang="en-CA" dirty="0">
                <a:latin typeface="Arial" charset="0"/>
              </a:rPr>
              <a:t>Indigenous people and Indigenous communities have continued to demonstrate resilience; identifying what these resiliencies are ensures there is a foundation for program continuity and growth. </a:t>
            </a:r>
          </a:p>
          <a:p>
            <a:endParaRPr lang="en-CA" dirty="0"/>
          </a:p>
        </p:txBody>
      </p:sp>
      <p:sp>
        <p:nvSpPr>
          <p:cNvPr id="4" name="Slide Number Placeholder 3"/>
          <p:cNvSpPr>
            <a:spLocks noGrp="1"/>
          </p:cNvSpPr>
          <p:nvPr>
            <p:ph type="sldNum" sz="quarter" idx="10"/>
          </p:nvPr>
        </p:nvSpPr>
        <p:spPr/>
        <p:txBody>
          <a:bodyPr/>
          <a:lstStyle/>
          <a:p>
            <a:pPr>
              <a:defRPr/>
            </a:pPr>
            <a:fld id="{4A048709-6D97-4A60-88A9-1C5B01B1E00E}" type="slidenum">
              <a:rPr lang="en-US" smtClean="0"/>
              <a:pPr>
                <a:defRPr/>
              </a:pPr>
              <a:t>14</a:t>
            </a:fld>
            <a:endParaRPr lang="en-US"/>
          </a:p>
        </p:txBody>
      </p:sp>
    </p:spTree>
    <p:extLst>
      <p:ext uri="{BB962C8B-B14F-4D97-AF65-F5344CB8AC3E}">
        <p14:creationId xmlns:p14="http://schemas.microsoft.com/office/powerpoint/2010/main" val="88302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0" descr="AB Logo blue RGB_revers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 y="304800"/>
            <a:ext cx="1143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76400" y="1676400"/>
            <a:ext cx="7239000" cy="1470025"/>
          </a:xfrm>
        </p:spPr>
        <p:txBody>
          <a:bodyPr>
            <a:normAutofit/>
          </a:bodyPr>
          <a:lstStyle>
            <a:lvl1pPr algn="ctr">
              <a:defRPr sz="36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76400" y="3429000"/>
            <a:ext cx="7239000" cy="2209800"/>
          </a:xfrm>
        </p:spPr>
        <p:txBody>
          <a:bodyPr>
            <a:normAutofit/>
          </a:bodyPr>
          <a:lstStyle>
            <a:lvl1pPr marL="0" indent="0" algn="ctr">
              <a:buNone/>
              <a:defRPr sz="24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1"/>
          </p:nvPr>
        </p:nvSpPr>
        <p:spPr>
          <a:xfrm>
            <a:off x="71252" y="5791200"/>
            <a:ext cx="1224148" cy="914400"/>
          </a:xfrm>
        </p:spPr>
        <p:txBody>
          <a:bodyPr lIns="0" tIns="0" rIns="0" bIns="0">
            <a:normAutofit/>
          </a:bodyPr>
          <a:lstStyle>
            <a:lvl1pPr algn="r">
              <a:defRPr sz="1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2317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676400" y="1676400"/>
            <a:ext cx="7239000" cy="1470025"/>
          </a:xfrm>
        </p:spPr>
        <p:txBody>
          <a:bodyPr>
            <a:normAutofit/>
          </a:bodyPr>
          <a:lstStyle>
            <a:lvl1pPr algn="ctr">
              <a:defRPr sz="3600" b="1">
                <a:solidFill>
                  <a:srgbClr val="005072"/>
                </a:solidFill>
                <a:latin typeface="Arial" pitchFamily="34" charset="0"/>
                <a:cs typeface="Arial"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676400" y="3429000"/>
            <a:ext cx="7239000" cy="2209800"/>
          </a:xfrm>
        </p:spPr>
        <p:txBody>
          <a:bodyPr>
            <a:normAutofit/>
          </a:bodyPr>
          <a:lstStyle>
            <a:lvl1pPr marL="0" indent="0" algn="ctr">
              <a:buNone/>
              <a:defRPr sz="2400" b="0">
                <a:solidFill>
                  <a:srgbClr val="005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676400" y="6356350"/>
            <a:ext cx="1447800" cy="365125"/>
          </a:xfrm>
          <a:prstGeom prst="rect">
            <a:avLst/>
          </a:prstGeom>
        </p:spPr>
        <p:txBody>
          <a:bodyPr/>
          <a:lstStyle>
            <a:lvl1pPr algn="l">
              <a:defRPr sz="1200">
                <a:solidFill>
                  <a:srgbClr val="005072"/>
                </a:solidFill>
              </a:defRPr>
            </a:lvl1pPr>
          </a:lstStyle>
          <a:p>
            <a:pPr>
              <a:defRPr/>
            </a:pPr>
            <a:endParaRPr lang="en-US"/>
          </a:p>
        </p:txBody>
      </p:sp>
      <p:sp>
        <p:nvSpPr>
          <p:cNvPr id="5" name="Footer Placeholder 4"/>
          <p:cNvSpPr>
            <a:spLocks noGrp="1"/>
          </p:cNvSpPr>
          <p:nvPr>
            <p:ph type="ftr" sz="quarter" idx="11"/>
          </p:nvPr>
        </p:nvSpPr>
        <p:spPr>
          <a:xfrm>
            <a:off x="3886200" y="6356350"/>
            <a:ext cx="3124200" cy="365125"/>
          </a:xfrm>
          <a:prstGeom prst="rect">
            <a:avLst/>
          </a:prstGeom>
        </p:spPr>
        <p:txBody>
          <a:bodyPr/>
          <a:lstStyle>
            <a:lvl1pPr algn="ctr">
              <a:defRPr sz="1200">
                <a:solidFill>
                  <a:srgbClr val="005072"/>
                </a:solidFill>
              </a:defRPr>
            </a:lvl1pPr>
          </a:lstStyle>
          <a:p>
            <a:pPr>
              <a:defRPr/>
            </a:pPr>
            <a:endParaRPr lang="en-US"/>
          </a:p>
        </p:txBody>
      </p:sp>
      <p:sp>
        <p:nvSpPr>
          <p:cNvPr id="6" name="Slide Number Placeholder 5"/>
          <p:cNvSpPr>
            <a:spLocks noGrp="1"/>
          </p:cNvSpPr>
          <p:nvPr>
            <p:ph type="sldNum" sz="quarter" idx="12"/>
          </p:nvPr>
        </p:nvSpPr>
        <p:spPr>
          <a:xfrm>
            <a:off x="7848600" y="6356350"/>
            <a:ext cx="1066800" cy="365125"/>
          </a:xfrm>
          <a:prstGeom prst="rect">
            <a:avLst/>
          </a:prstGeom>
        </p:spPr>
        <p:txBody>
          <a:bodyPr/>
          <a:lstStyle>
            <a:lvl1pPr algn="r">
              <a:defRPr sz="1200" smtClean="0">
                <a:solidFill>
                  <a:srgbClr val="005072"/>
                </a:solidFill>
              </a:defRPr>
            </a:lvl1pPr>
          </a:lstStyle>
          <a:p>
            <a:pPr>
              <a:defRPr/>
            </a:pPr>
            <a:fld id="{F9E36C96-6F79-402F-9761-87826AEA5BBE}" type="slidenum">
              <a:rPr lang="en-US"/>
              <a:pPr>
                <a:defRPr/>
              </a:pPr>
              <a:t>‹#›</a:t>
            </a:fld>
            <a:endParaRPr lang="en-US" dirty="0"/>
          </a:p>
        </p:txBody>
      </p:sp>
    </p:spTree>
    <p:extLst>
      <p:ext uri="{BB962C8B-B14F-4D97-AF65-F5344CB8AC3E}">
        <p14:creationId xmlns:p14="http://schemas.microsoft.com/office/powerpoint/2010/main" val="123725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5CD2B4-3F4A-4818-98A1-A68F84E5D5D1}" type="slidenum">
              <a:rPr lang="en-US"/>
              <a:pPr>
                <a:defRPr/>
              </a:pPr>
              <a:t>‹#›</a:t>
            </a:fld>
            <a:endParaRPr lang="en-US"/>
          </a:p>
        </p:txBody>
      </p:sp>
    </p:spTree>
    <p:extLst>
      <p:ext uri="{BB962C8B-B14F-4D97-AF65-F5344CB8AC3E}">
        <p14:creationId xmlns:p14="http://schemas.microsoft.com/office/powerpoint/2010/main" val="197429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6AF5BE-9E69-468C-BCCE-54C550D7E9DF}" type="slidenum">
              <a:rPr lang="en-US"/>
              <a:pPr>
                <a:defRPr/>
              </a:pPr>
              <a:t>‹#›</a:t>
            </a:fld>
            <a:endParaRPr lang="en-US"/>
          </a:p>
        </p:txBody>
      </p:sp>
    </p:spTree>
    <p:extLst>
      <p:ext uri="{BB962C8B-B14F-4D97-AF65-F5344CB8AC3E}">
        <p14:creationId xmlns:p14="http://schemas.microsoft.com/office/powerpoint/2010/main" val="264898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DA1420-281E-41F2-8EF8-BF3AA818FF8F}" type="slidenum">
              <a:rPr lang="en-US"/>
              <a:pPr>
                <a:defRPr/>
              </a:pPr>
              <a:t>‹#›</a:t>
            </a:fld>
            <a:endParaRPr lang="en-US"/>
          </a:p>
        </p:txBody>
      </p:sp>
    </p:spTree>
    <p:extLst>
      <p:ext uri="{BB962C8B-B14F-4D97-AF65-F5344CB8AC3E}">
        <p14:creationId xmlns:p14="http://schemas.microsoft.com/office/powerpoint/2010/main" val="67108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9050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828800" y="34290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subtitle style</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84" y="304800"/>
            <a:ext cx="1170432" cy="440863"/>
          </a:xfrm>
          <a:prstGeom prst="rect">
            <a:avLst/>
          </a:prstGeom>
        </p:spPr>
      </p:pic>
    </p:spTree>
  </p:cSld>
  <p:clrMap bg1="lt1" tx1="dk1" bg2="lt2" tx2="dk2" accent1="accent1" accent2="accent2" accent3="accent3" accent4="accent4" accent5="accent5" accent6="accent6" hlink="hlink" folHlink="folHlink"/>
  <p:sldLayoutIdLst>
    <p:sldLayoutId id="2147484078" r:id="rId1"/>
    <p:sldLayoutId id="2147484079" r:id="rId2"/>
  </p:sldLayoutIdLst>
  <p:hf hdr="0" ftr="0" dt="0"/>
  <p:txStyles>
    <p:titleStyle>
      <a:lvl1pPr algn="ctr" rtl="0" eaLnBrk="1" fontAlgn="base" hangingPunct="1">
        <a:spcBef>
          <a:spcPct val="0"/>
        </a:spcBef>
        <a:spcAft>
          <a:spcPct val="0"/>
        </a:spcAft>
        <a:defRPr sz="3600" b="1"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bg1"/>
          </a:solidFill>
          <a:latin typeface="Arial" charset="0"/>
          <a:cs typeface="Arial" charset="0"/>
        </a:defRPr>
      </a:lvl2pPr>
      <a:lvl3pPr algn="ctr" rtl="0" eaLnBrk="1" fontAlgn="base" hangingPunct="1">
        <a:spcBef>
          <a:spcPct val="0"/>
        </a:spcBef>
        <a:spcAft>
          <a:spcPct val="0"/>
        </a:spcAft>
        <a:defRPr sz="3600" b="1">
          <a:solidFill>
            <a:schemeClr val="bg1"/>
          </a:solidFill>
          <a:latin typeface="Arial" charset="0"/>
          <a:cs typeface="Arial" charset="0"/>
        </a:defRPr>
      </a:lvl3pPr>
      <a:lvl4pPr algn="ctr" rtl="0" eaLnBrk="1" fontAlgn="base" hangingPunct="1">
        <a:spcBef>
          <a:spcPct val="0"/>
        </a:spcBef>
        <a:spcAft>
          <a:spcPct val="0"/>
        </a:spcAft>
        <a:defRPr sz="3600" b="1">
          <a:solidFill>
            <a:schemeClr val="bg1"/>
          </a:solidFill>
          <a:latin typeface="Arial" charset="0"/>
          <a:cs typeface="Arial" charset="0"/>
        </a:defRPr>
      </a:lvl4pPr>
      <a:lvl5pPr algn="ctr" rtl="0" eaLnBrk="1" fontAlgn="base" hangingPunct="1">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rgbClr val="005072"/>
          </a:solidFill>
          <a:latin typeface="Arial" charset="0"/>
          <a:cs typeface="Arial" charset="0"/>
        </a:defRPr>
      </a:lvl6pPr>
      <a:lvl7pPr marL="914400" algn="l" rtl="0" eaLnBrk="1" fontAlgn="base" hangingPunct="1">
        <a:spcBef>
          <a:spcPct val="0"/>
        </a:spcBef>
        <a:spcAft>
          <a:spcPct val="0"/>
        </a:spcAft>
        <a:defRPr sz="3600" b="1">
          <a:solidFill>
            <a:srgbClr val="005072"/>
          </a:solidFill>
          <a:latin typeface="Arial" charset="0"/>
          <a:cs typeface="Arial" charset="0"/>
        </a:defRPr>
      </a:lvl7pPr>
      <a:lvl8pPr marL="1371600" algn="l" rtl="0" eaLnBrk="1" fontAlgn="base" hangingPunct="1">
        <a:spcBef>
          <a:spcPct val="0"/>
        </a:spcBef>
        <a:spcAft>
          <a:spcPct val="0"/>
        </a:spcAft>
        <a:defRPr sz="3600" b="1">
          <a:solidFill>
            <a:srgbClr val="005072"/>
          </a:solidFill>
          <a:latin typeface="Arial" charset="0"/>
          <a:cs typeface="Arial" charset="0"/>
        </a:defRPr>
      </a:lvl8pPr>
      <a:lvl9pPr marL="1828800" algn="l" rtl="0" eaLnBrk="1" fontAlgn="base" hangingPunct="1">
        <a:spcBef>
          <a:spcPct val="0"/>
        </a:spcBef>
        <a:spcAft>
          <a:spcPct val="0"/>
        </a:spcAft>
        <a:defRPr sz="3600" b="1">
          <a:solidFill>
            <a:srgbClr val="005072"/>
          </a:solidFill>
          <a:latin typeface="Arial" charset="0"/>
          <a:cs typeface="Arial" charset="0"/>
        </a:defRPr>
      </a:lvl9pPr>
    </p:titleStyle>
    <p:bodyStyle>
      <a:lvl1pPr marL="342900" indent="-342900" algn="ctr" rtl="0" eaLnBrk="1" fontAlgn="base" hangingPunct="1">
        <a:spcBef>
          <a:spcPct val="20000"/>
        </a:spcBef>
        <a:spcAft>
          <a:spcPct val="0"/>
        </a:spcAft>
        <a:buFont typeface="Arial" charset="0"/>
        <a:defRPr sz="2400" kern="1200">
          <a:solidFill>
            <a:srgbClr val="00507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r="85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764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6764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886200" y="6356350"/>
            <a:ext cx="31242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3186332-9E3C-456C-8DD6-90304423E8A3}" type="slidenum">
              <a:rPr lang="en-US"/>
              <a:pPr>
                <a:defRPr/>
              </a:pPr>
              <a:t>‹#›</a:t>
            </a:fld>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 y="304800"/>
            <a:ext cx="1170432" cy="440863"/>
          </a:xfrm>
          <a:prstGeom prst="rect">
            <a:avLst/>
          </a:prstGeom>
        </p:spPr>
      </p:pic>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Lst>
  <p:hf hdr="0" ftr="0" dt="0"/>
  <p:txStyles>
    <p:titleStyle>
      <a:lvl1pPr algn="l" rtl="0" eaLnBrk="0" fontAlgn="base" hangingPunct="0">
        <a:spcBef>
          <a:spcPct val="0"/>
        </a:spcBef>
        <a:spcAft>
          <a:spcPct val="0"/>
        </a:spcAft>
        <a:defRPr sz="3600" b="1" kern="1200">
          <a:solidFill>
            <a:srgbClr val="005072"/>
          </a:solidFill>
          <a:latin typeface="Arial" pitchFamily="34" charset="0"/>
          <a:ea typeface="+mj-ea"/>
          <a:cs typeface="Arial" pitchFamily="34" charset="0"/>
        </a:defRPr>
      </a:lvl1pPr>
      <a:lvl2pPr algn="l" rtl="0" eaLnBrk="0" fontAlgn="base" hangingPunct="0">
        <a:spcBef>
          <a:spcPct val="0"/>
        </a:spcBef>
        <a:spcAft>
          <a:spcPct val="0"/>
        </a:spcAft>
        <a:defRPr sz="3600" b="1">
          <a:solidFill>
            <a:srgbClr val="005072"/>
          </a:solidFill>
          <a:latin typeface="Arial" charset="0"/>
          <a:cs typeface="Arial" charset="0"/>
        </a:defRPr>
      </a:lvl2pPr>
      <a:lvl3pPr algn="l" rtl="0" eaLnBrk="0" fontAlgn="base" hangingPunct="0">
        <a:spcBef>
          <a:spcPct val="0"/>
        </a:spcBef>
        <a:spcAft>
          <a:spcPct val="0"/>
        </a:spcAft>
        <a:defRPr sz="3600" b="1">
          <a:solidFill>
            <a:srgbClr val="005072"/>
          </a:solidFill>
          <a:latin typeface="Arial" charset="0"/>
          <a:cs typeface="Arial" charset="0"/>
        </a:defRPr>
      </a:lvl3pPr>
      <a:lvl4pPr algn="l" rtl="0" eaLnBrk="0" fontAlgn="base" hangingPunct="0">
        <a:spcBef>
          <a:spcPct val="0"/>
        </a:spcBef>
        <a:spcAft>
          <a:spcPct val="0"/>
        </a:spcAft>
        <a:defRPr sz="3600" b="1">
          <a:solidFill>
            <a:srgbClr val="005072"/>
          </a:solidFill>
          <a:latin typeface="Arial" charset="0"/>
          <a:cs typeface="Arial" charset="0"/>
        </a:defRPr>
      </a:lvl4pPr>
      <a:lvl5pPr algn="l" rtl="0" eaLnBrk="0" fontAlgn="base" hangingPunct="0">
        <a:spcBef>
          <a:spcPct val="0"/>
        </a:spcBef>
        <a:spcAft>
          <a:spcPct val="0"/>
        </a:spcAft>
        <a:defRPr sz="3600" b="1">
          <a:solidFill>
            <a:srgbClr val="005072"/>
          </a:solidFill>
          <a:latin typeface="Arial" charset="0"/>
          <a:cs typeface="Arial" charset="0"/>
        </a:defRPr>
      </a:lvl5pPr>
      <a:lvl6pPr marL="457200" algn="l" rtl="0" fontAlgn="base">
        <a:spcBef>
          <a:spcPct val="0"/>
        </a:spcBef>
        <a:spcAft>
          <a:spcPct val="0"/>
        </a:spcAft>
        <a:defRPr sz="3600" b="1">
          <a:solidFill>
            <a:srgbClr val="005072"/>
          </a:solidFill>
          <a:latin typeface="Arial" charset="0"/>
          <a:cs typeface="Arial" charset="0"/>
        </a:defRPr>
      </a:lvl6pPr>
      <a:lvl7pPr marL="914400" algn="l" rtl="0" fontAlgn="base">
        <a:spcBef>
          <a:spcPct val="0"/>
        </a:spcBef>
        <a:spcAft>
          <a:spcPct val="0"/>
        </a:spcAft>
        <a:defRPr sz="3600" b="1">
          <a:solidFill>
            <a:srgbClr val="005072"/>
          </a:solidFill>
          <a:latin typeface="Arial" charset="0"/>
          <a:cs typeface="Arial" charset="0"/>
        </a:defRPr>
      </a:lvl7pPr>
      <a:lvl8pPr marL="1371600" algn="l" rtl="0" fontAlgn="base">
        <a:spcBef>
          <a:spcPct val="0"/>
        </a:spcBef>
        <a:spcAft>
          <a:spcPct val="0"/>
        </a:spcAft>
        <a:defRPr sz="3600" b="1">
          <a:solidFill>
            <a:srgbClr val="005072"/>
          </a:solidFill>
          <a:latin typeface="Arial" charset="0"/>
          <a:cs typeface="Arial" charset="0"/>
        </a:defRPr>
      </a:lvl8pPr>
      <a:lvl9pPr marL="1828800" algn="l" rtl="0" fontAlgn="base">
        <a:spcBef>
          <a:spcPct val="0"/>
        </a:spcBef>
        <a:spcAft>
          <a:spcPct val="0"/>
        </a:spcAft>
        <a:defRPr sz="3600" b="1">
          <a:solidFill>
            <a:srgbClr val="00507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00507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rgbClr val="0081A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0081A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0081A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0081A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Safercommunities@Ignitech.org" TargetMode="External"/><Relationship Id="rId2" Type="http://schemas.openxmlformats.org/officeDocument/2006/relationships/hyperlink" Target="mailto:Lisa.Graham@gov.ab.c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918" y="1768475"/>
            <a:ext cx="7239000" cy="1470025"/>
          </a:xfrm>
        </p:spPr>
        <p:txBody>
          <a:bodyPr>
            <a:normAutofit/>
          </a:bodyPr>
          <a:lstStyle/>
          <a:p>
            <a:r>
              <a:rPr lang="en-US" sz="3200" dirty="0">
                <a:solidFill>
                  <a:schemeClr val="tx2"/>
                </a:solidFill>
              </a:rPr>
              <a:t>Missing and Murdered Indigenous Women and Girls Initiative</a:t>
            </a:r>
            <a:endParaRPr lang="en-CA" sz="3200" dirty="0">
              <a:solidFill>
                <a:schemeClr val="tx2"/>
              </a:solidFill>
            </a:endParaRPr>
          </a:p>
        </p:txBody>
      </p:sp>
      <p:sp>
        <p:nvSpPr>
          <p:cNvPr id="3" name="Subtitle 2"/>
          <p:cNvSpPr>
            <a:spLocks noGrp="1"/>
          </p:cNvSpPr>
          <p:nvPr>
            <p:ph type="subTitle" idx="1"/>
          </p:nvPr>
        </p:nvSpPr>
        <p:spPr>
          <a:xfrm>
            <a:off x="1726096" y="2438400"/>
            <a:ext cx="7239000" cy="1600200"/>
          </a:xfrm>
        </p:spPr>
        <p:txBody>
          <a:bodyPr>
            <a:normAutofit/>
          </a:bodyPr>
          <a:lstStyle/>
          <a:p>
            <a:endParaRPr lang="en-US" sz="5400" dirty="0"/>
          </a:p>
          <a:p>
            <a:r>
              <a:rPr lang="en-US" sz="2200" dirty="0"/>
              <a:t>Supporting Families of Missing or Murdered Persons</a:t>
            </a:r>
            <a:endParaRPr lang="en-CA" sz="2200" dirty="0"/>
          </a:p>
        </p:txBody>
      </p:sp>
      <p:sp>
        <p:nvSpPr>
          <p:cNvPr id="5" name="Subtitle 2"/>
          <p:cNvSpPr txBox="1">
            <a:spLocks/>
          </p:cNvSpPr>
          <p:nvPr/>
        </p:nvSpPr>
        <p:spPr bwMode="auto">
          <a:xfrm>
            <a:off x="1676400" y="5753100"/>
            <a:ext cx="723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2400" b="0" kern="1200">
                <a:solidFill>
                  <a:schemeClr val="bg1"/>
                </a:solidFill>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Arial" pitchFamily="34" charset="0"/>
                <a:ea typeface="+mn-ea"/>
                <a:cs typeface="Arial" pitchFamily="34" charset="0"/>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a:solidFill>
                  <a:schemeClr val="tx2"/>
                </a:solidFill>
              </a:rPr>
              <a:t>Victim Services, Alberta Justice and Solicitor General, Alberta Government in partnership with Government of Canada</a:t>
            </a:r>
            <a:endParaRPr lang="en-CA" dirty="0">
              <a:solidFill>
                <a:schemeClr val="tx2"/>
              </a:solidFill>
            </a:endParaRPr>
          </a:p>
        </p:txBody>
      </p:sp>
      <p:sp>
        <p:nvSpPr>
          <p:cNvPr id="8" name="Text Placeholder 7"/>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54612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0439-DA02-0249-AEA2-7E386513046A}"/>
              </a:ext>
            </a:extLst>
          </p:cNvPr>
          <p:cNvSpPr>
            <a:spLocks noGrp="1"/>
          </p:cNvSpPr>
          <p:nvPr>
            <p:ph type="title"/>
          </p:nvPr>
        </p:nvSpPr>
        <p:spPr>
          <a:xfrm>
            <a:off x="1676400" y="274638"/>
            <a:ext cx="7239000" cy="182562"/>
          </a:xfrm>
        </p:spPr>
        <p:txBody>
          <a:bodyPr>
            <a:normAutofit fontScale="90000"/>
          </a:bodyPr>
          <a:lstStyle/>
          <a:p>
            <a:endParaRPr lang="en-US" dirty="0"/>
          </a:p>
        </p:txBody>
      </p:sp>
      <p:sp>
        <p:nvSpPr>
          <p:cNvPr id="4" name="Slide Number Placeholder 3">
            <a:extLst>
              <a:ext uri="{FF2B5EF4-FFF2-40B4-BE49-F238E27FC236}">
                <a16:creationId xmlns:a16="http://schemas.microsoft.com/office/drawing/2014/main" id="{4A41B0EC-44E1-6C43-BA7B-69BDF4200243}"/>
              </a:ext>
            </a:extLst>
          </p:cNvPr>
          <p:cNvSpPr>
            <a:spLocks noGrp="1"/>
          </p:cNvSpPr>
          <p:nvPr>
            <p:ph type="sldNum" sz="quarter" idx="12"/>
          </p:nvPr>
        </p:nvSpPr>
        <p:spPr/>
        <p:txBody>
          <a:bodyPr/>
          <a:lstStyle/>
          <a:p>
            <a:pPr>
              <a:defRPr/>
            </a:pPr>
            <a:fld id="{A35CD2B4-3F4A-4818-98A1-A68F84E5D5D1}" type="slidenum">
              <a:rPr lang="en-US" smtClean="0"/>
              <a:pPr>
                <a:defRPr/>
              </a:pPr>
              <a:t>10</a:t>
            </a:fld>
            <a:endParaRPr lang="en-US"/>
          </a:p>
        </p:txBody>
      </p:sp>
      <p:sp>
        <p:nvSpPr>
          <p:cNvPr id="6" name="Content Placeholder 5">
            <a:extLst>
              <a:ext uri="{FF2B5EF4-FFF2-40B4-BE49-F238E27FC236}">
                <a16:creationId xmlns:a16="http://schemas.microsoft.com/office/drawing/2014/main" id="{3B05B3C3-36F5-7F40-A00D-B3F9999CD71B}"/>
              </a:ext>
            </a:extLst>
          </p:cNvPr>
          <p:cNvSpPr>
            <a:spLocks noGrp="1"/>
          </p:cNvSpPr>
          <p:nvPr>
            <p:ph idx="1"/>
          </p:nvPr>
        </p:nvSpPr>
        <p:spPr>
          <a:xfrm>
            <a:off x="1676400" y="762000"/>
            <a:ext cx="7239000" cy="5364163"/>
          </a:xfrm>
        </p:spPr>
        <p:txBody>
          <a:bodyPr/>
          <a:lstStyle/>
          <a:p>
            <a:pPr marL="0" indent="0">
              <a:spcBef>
                <a:spcPts val="1200"/>
              </a:spcBef>
              <a:buNone/>
            </a:pPr>
            <a:endParaRPr lang="en-US" b="0" dirty="0"/>
          </a:p>
          <a:p>
            <a:pPr marL="0" indent="0">
              <a:spcBef>
                <a:spcPts val="1200"/>
              </a:spcBef>
              <a:buNone/>
            </a:pPr>
            <a:r>
              <a:rPr lang="en-US" b="0" dirty="0"/>
              <a:t>Indigenous Victims Outreach Specialists (IVOS)</a:t>
            </a:r>
          </a:p>
          <a:p>
            <a:pPr marL="0" indent="0">
              <a:buNone/>
            </a:pPr>
            <a:endParaRPr lang="en-US" b="0" dirty="0"/>
          </a:p>
          <a:p>
            <a:pPr lvl="1">
              <a:spcAft>
                <a:spcPts val="400"/>
              </a:spcAft>
            </a:pPr>
            <a:r>
              <a:rPr lang="en-US" dirty="0">
                <a:solidFill>
                  <a:schemeClr val="tx1"/>
                </a:solidFill>
                <a:latin typeface="+mn-lt"/>
              </a:rPr>
              <a:t>Targeted outreach initiative</a:t>
            </a:r>
          </a:p>
          <a:p>
            <a:pPr lvl="1">
              <a:spcAft>
                <a:spcPts val="400"/>
              </a:spcAft>
            </a:pPr>
            <a:r>
              <a:rPr lang="en-US" dirty="0">
                <a:solidFill>
                  <a:schemeClr val="tx1"/>
                </a:solidFill>
                <a:latin typeface="+mn-lt"/>
              </a:rPr>
              <a:t>Goal is to have a consistent Victims Services in community to build trust, increase indigenous access to services and provide culturally safe practice</a:t>
            </a:r>
          </a:p>
          <a:p>
            <a:pPr lvl="1">
              <a:spcAft>
                <a:spcPts val="400"/>
              </a:spcAft>
            </a:pPr>
            <a:r>
              <a:rPr lang="en-US" dirty="0">
                <a:solidFill>
                  <a:schemeClr val="tx1"/>
                </a:solidFill>
                <a:latin typeface="+mn-lt"/>
              </a:rPr>
              <a:t>First two positions were created in 2007, a third added in 2011 </a:t>
            </a:r>
          </a:p>
          <a:p>
            <a:pPr lvl="1">
              <a:spcAft>
                <a:spcPts val="400"/>
              </a:spcAft>
            </a:pPr>
            <a:r>
              <a:rPr lang="en-US" dirty="0">
                <a:solidFill>
                  <a:schemeClr val="tx1"/>
                </a:solidFill>
                <a:latin typeface="+mn-lt"/>
              </a:rPr>
              <a:t>We now have eight IVOS positions throughout the province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8926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4622" y="152400"/>
            <a:ext cx="7239000" cy="6705600"/>
          </a:xfrm>
        </p:spPr>
        <p:txBody>
          <a:bodyPr/>
          <a:lstStyle/>
          <a:p>
            <a:pPr marL="0" indent="0">
              <a:buNone/>
            </a:pPr>
            <a:r>
              <a:rPr lang="en-CA" sz="2300" b="0" dirty="0"/>
              <a:t>Funding</a:t>
            </a:r>
          </a:p>
          <a:p>
            <a:pPr lvl="1"/>
            <a:r>
              <a:rPr lang="en-CA" dirty="0">
                <a:solidFill>
                  <a:schemeClr val="tx1"/>
                </a:solidFill>
                <a:latin typeface="+mj-lt"/>
              </a:rPr>
              <a:t>Victims Services is currently conducting a review of the </a:t>
            </a:r>
            <a:r>
              <a:rPr lang="en-CA" i="1" dirty="0">
                <a:solidFill>
                  <a:schemeClr val="tx1"/>
                </a:solidFill>
                <a:latin typeface="+mj-lt"/>
              </a:rPr>
              <a:t>Victims of Crime</a:t>
            </a:r>
            <a:r>
              <a:rPr lang="en-CA" dirty="0">
                <a:solidFill>
                  <a:schemeClr val="tx1"/>
                </a:solidFill>
                <a:latin typeface="+mj-lt"/>
              </a:rPr>
              <a:t> legislation and funding process which will affect services and funding for families</a:t>
            </a:r>
          </a:p>
          <a:p>
            <a:pPr lvl="1"/>
            <a:r>
              <a:rPr lang="en-CA" dirty="0">
                <a:solidFill>
                  <a:schemeClr val="tx1"/>
                </a:solidFill>
                <a:latin typeface="+mj-lt"/>
              </a:rPr>
              <a:t>Recent announcements were made announcing increased funding for the busiest Victims Service Units </a:t>
            </a:r>
          </a:p>
          <a:p>
            <a:pPr lvl="2"/>
            <a:r>
              <a:rPr lang="en-CA" sz="1750" dirty="0">
                <a:solidFill>
                  <a:schemeClr val="tx1"/>
                </a:solidFill>
                <a:latin typeface="+mj-lt"/>
              </a:rPr>
              <a:t>This includes a further $1,000,000 for the Indigenous Victims Outreach</a:t>
            </a:r>
          </a:p>
          <a:p>
            <a:pPr marL="0" indent="0">
              <a:spcBef>
                <a:spcPts val="1200"/>
              </a:spcBef>
              <a:buNone/>
            </a:pPr>
            <a:r>
              <a:rPr lang="en-CA" sz="2300" b="0" dirty="0"/>
              <a:t>Healing gathering for families</a:t>
            </a:r>
          </a:p>
          <a:p>
            <a:pPr lvl="1"/>
            <a:r>
              <a:rPr lang="en-US" dirty="0">
                <a:solidFill>
                  <a:schemeClr val="tx1"/>
                </a:solidFill>
                <a:latin typeface="+mj-lt"/>
              </a:rPr>
              <a:t>To bring families together in a safe place where they can share what is helpful and meaningful for them in understanding the loss of their loved one</a:t>
            </a:r>
          </a:p>
          <a:p>
            <a:pPr lvl="1"/>
            <a:endParaRPr lang="en-US" sz="1950" dirty="0">
              <a:solidFill>
                <a:schemeClr val="tx1"/>
              </a:solidFill>
              <a:latin typeface="+mj-lt"/>
            </a:endParaRPr>
          </a:p>
          <a:p>
            <a:pPr marL="0" indent="0">
              <a:buNone/>
            </a:pPr>
            <a:r>
              <a:rPr lang="en-US" sz="2300" b="0" dirty="0"/>
              <a:t>Creation of ambiguous loss training</a:t>
            </a:r>
          </a:p>
          <a:p>
            <a:pPr lvl="1"/>
            <a:r>
              <a:rPr lang="en-US" dirty="0">
                <a:solidFill>
                  <a:schemeClr val="tx1"/>
                </a:solidFill>
                <a:latin typeface="Calibri" panose="020F0502020204030204" pitchFamily="34" charset="0"/>
                <a:cs typeface="Calibri" panose="020F0502020204030204" pitchFamily="34" charset="0"/>
              </a:rPr>
              <a:t>Ambiguous Loss is a type of grief that is different from other types of grief. We are working to develop training for all provincial partners who support the families of missing persons</a:t>
            </a:r>
            <a:endParaRPr lang="en-CA" dirty="0">
              <a:solidFill>
                <a:schemeClr val="tx1"/>
              </a:solidFill>
              <a:latin typeface="Calibri" panose="020F0502020204030204" pitchFamily="34" charset="0"/>
              <a:cs typeface="Calibri" panose="020F0502020204030204" pitchFamily="34" charset="0"/>
            </a:endParaRPr>
          </a:p>
          <a:p>
            <a:pPr lvl="1"/>
            <a:endParaRPr lang="en-CA" b="0"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11</a:t>
            </a:fld>
            <a:endParaRPr lang="en-US"/>
          </a:p>
        </p:txBody>
      </p:sp>
    </p:spTree>
    <p:extLst>
      <p:ext uri="{BB962C8B-B14F-4D97-AF65-F5344CB8AC3E}">
        <p14:creationId xmlns:p14="http://schemas.microsoft.com/office/powerpoint/2010/main" val="3127066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1192-4F09-4D4E-A8CE-2AC0BE46D879}"/>
              </a:ext>
            </a:extLst>
          </p:cNvPr>
          <p:cNvSpPr>
            <a:spLocks noGrp="1"/>
          </p:cNvSpPr>
          <p:nvPr>
            <p:ph type="title"/>
          </p:nvPr>
        </p:nvSpPr>
        <p:spPr>
          <a:xfrm>
            <a:off x="1524000" y="222251"/>
            <a:ext cx="7239000" cy="23494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E0F0FD5-3DC1-AF40-82EB-894EF0771BB9}"/>
              </a:ext>
            </a:extLst>
          </p:cNvPr>
          <p:cNvSpPr>
            <a:spLocks noGrp="1"/>
          </p:cNvSpPr>
          <p:nvPr>
            <p:ph idx="1"/>
          </p:nvPr>
        </p:nvSpPr>
        <p:spPr>
          <a:xfrm>
            <a:off x="1524000" y="1447800"/>
            <a:ext cx="7391400" cy="4678363"/>
          </a:xfrm>
        </p:spPr>
        <p:txBody>
          <a:bodyPr/>
          <a:lstStyle/>
          <a:p>
            <a:pPr marL="0" indent="0">
              <a:buNone/>
            </a:pPr>
            <a:r>
              <a:rPr lang="en-CA" sz="2300" b="0" dirty="0"/>
              <a:t>Missing persons peer support groups</a:t>
            </a:r>
          </a:p>
          <a:p>
            <a:pPr lvl="1"/>
            <a:r>
              <a:rPr lang="en-US" dirty="0">
                <a:solidFill>
                  <a:schemeClr val="tx1"/>
                </a:solidFill>
                <a:latin typeface="+mj-lt"/>
              </a:rPr>
              <a:t>coordinating with community partners and loved ones of missing persons to establish missing persons peer support groups </a:t>
            </a:r>
          </a:p>
          <a:p>
            <a:pPr lvl="1"/>
            <a:endParaRPr lang="en-CA" b="0" dirty="0"/>
          </a:p>
          <a:p>
            <a:pPr marL="0" indent="0">
              <a:buFont typeface="Arial" charset="0"/>
              <a:buNone/>
            </a:pPr>
            <a:r>
              <a:rPr lang="en-CA" b="0" dirty="0"/>
              <a:t>Professional Guides</a:t>
            </a:r>
          </a:p>
          <a:p>
            <a:pPr lvl="1">
              <a:spcAft>
                <a:spcPts val="400"/>
              </a:spcAft>
            </a:pPr>
            <a:r>
              <a:rPr lang="en-CA" dirty="0">
                <a:solidFill>
                  <a:schemeClr val="tx1"/>
                </a:solidFill>
                <a:latin typeface="+mj-lt"/>
              </a:rPr>
              <a:t>Developing guides to assist victims services in supporting families of the missing and murdered</a:t>
            </a:r>
          </a:p>
          <a:p>
            <a:pPr lvl="1">
              <a:spcAft>
                <a:spcPts val="400"/>
              </a:spcAft>
            </a:pPr>
            <a:r>
              <a:rPr lang="en-CA" dirty="0">
                <a:solidFill>
                  <a:schemeClr val="tx1"/>
                </a:solidFill>
                <a:latin typeface="+mj-lt"/>
              </a:rPr>
              <a:t>Working to include information on youth and complex needs</a:t>
            </a:r>
          </a:p>
          <a:p>
            <a:pPr lvl="1">
              <a:spcAft>
                <a:spcPts val="400"/>
              </a:spcAft>
            </a:pPr>
            <a:r>
              <a:rPr lang="en-CA" dirty="0">
                <a:solidFill>
                  <a:schemeClr val="tx1"/>
                </a:solidFill>
                <a:latin typeface="+mj-lt"/>
              </a:rPr>
              <a:t>Working with Alberta Health Services to develop ambiguous loss training</a:t>
            </a:r>
          </a:p>
          <a:p>
            <a:endParaRPr lang="en-US" dirty="0"/>
          </a:p>
        </p:txBody>
      </p:sp>
      <p:sp>
        <p:nvSpPr>
          <p:cNvPr id="4" name="Slide Number Placeholder 3">
            <a:extLst>
              <a:ext uri="{FF2B5EF4-FFF2-40B4-BE49-F238E27FC236}">
                <a16:creationId xmlns:a16="http://schemas.microsoft.com/office/drawing/2014/main" id="{7DD64F2E-F997-7149-B836-0DF295ABD826}"/>
              </a:ext>
            </a:extLst>
          </p:cNvPr>
          <p:cNvSpPr>
            <a:spLocks noGrp="1"/>
          </p:cNvSpPr>
          <p:nvPr>
            <p:ph type="sldNum" sz="quarter" idx="12"/>
          </p:nvPr>
        </p:nvSpPr>
        <p:spPr/>
        <p:txBody>
          <a:bodyPr/>
          <a:lstStyle/>
          <a:p>
            <a:pPr>
              <a:defRPr/>
            </a:pPr>
            <a:fld id="{A35CD2B4-3F4A-4818-98A1-A68F84E5D5D1}" type="slidenum">
              <a:rPr lang="en-US" smtClean="0"/>
              <a:pPr>
                <a:defRPr/>
              </a:pPr>
              <a:t>12</a:t>
            </a:fld>
            <a:endParaRPr lang="en-US"/>
          </a:p>
        </p:txBody>
      </p:sp>
    </p:spTree>
    <p:extLst>
      <p:ext uri="{BB962C8B-B14F-4D97-AF65-F5344CB8AC3E}">
        <p14:creationId xmlns:p14="http://schemas.microsoft.com/office/powerpoint/2010/main" val="168658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0" dirty="0"/>
              <a:t>What We Heard: Cultural Safety</a:t>
            </a: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13</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1360827"/>
              </p:ext>
            </p:extLst>
          </p:nvPr>
        </p:nvGraphicFramePr>
        <p:xfrm>
          <a:off x="1676400" y="914400"/>
          <a:ext cx="7239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72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DA1420-281E-41F2-8EF8-BF3AA818FF8F}" type="slidenum">
              <a:rPr lang="en-US" smtClean="0"/>
              <a:pPr>
                <a:defRPr/>
              </a:pPr>
              <a:t>14</a:t>
            </a:fld>
            <a:endParaRPr lang="en-US"/>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399"/>
            <a:ext cx="7467600" cy="6569075"/>
          </a:xfrm>
          <a:prstGeom prst="rect">
            <a:avLst/>
          </a:prstGeom>
          <a:noFill/>
          <a:ln>
            <a:noFill/>
          </a:ln>
        </p:spPr>
      </p:pic>
      <p:sp>
        <p:nvSpPr>
          <p:cNvPr id="5" name="TextBox 4"/>
          <p:cNvSpPr txBox="1"/>
          <p:nvPr/>
        </p:nvSpPr>
        <p:spPr>
          <a:xfrm>
            <a:off x="1905000" y="6453336"/>
            <a:ext cx="6771456" cy="215444"/>
          </a:xfrm>
          <a:prstGeom prst="rect">
            <a:avLst/>
          </a:prstGeom>
          <a:noFill/>
        </p:spPr>
        <p:txBody>
          <a:bodyPr wrap="square" rtlCol="0">
            <a:spAutoFit/>
          </a:bodyPr>
          <a:lstStyle/>
          <a:p>
            <a:pPr marL="0" indent="0">
              <a:buFont typeface="Arial" panose="020B0604020202020204" pitchFamily="34" charset="0"/>
              <a:buNone/>
            </a:pPr>
            <a:r>
              <a:rPr lang="en-CA" sz="800" dirty="0"/>
              <a:t>Jessica Ball, M.P.H., Ph.D.  Cultural Safety in Practice and With Children, Families and Communities, University of Victoria</a:t>
            </a:r>
          </a:p>
        </p:txBody>
      </p:sp>
    </p:spTree>
    <p:extLst>
      <p:ext uri="{BB962C8B-B14F-4D97-AF65-F5344CB8AC3E}">
        <p14:creationId xmlns:p14="http://schemas.microsoft.com/office/powerpoint/2010/main" val="72531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0" dirty="0"/>
              <a:t>What is Being Done: Cultural Safety Training</a:t>
            </a:r>
            <a:br>
              <a:rPr lang="en-CA" b="0" dirty="0"/>
            </a:br>
            <a:r>
              <a:rPr lang="en-CA" b="0" dirty="0"/>
              <a:t/>
            </a:r>
            <a:br>
              <a:rPr lang="en-CA" b="0" dirty="0"/>
            </a:br>
            <a:endParaRPr lang="en-CA" dirty="0"/>
          </a:p>
        </p:txBody>
      </p:sp>
      <p:sp>
        <p:nvSpPr>
          <p:cNvPr id="3" name="Content Placeholder 2"/>
          <p:cNvSpPr>
            <a:spLocks noGrp="1"/>
          </p:cNvSpPr>
          <p:nvPr>
            <p:ph idx="1"/>
          </p:nvPr>
        </p:nvSpPr>
        <p:spPr>
          <a:xfrm>
            <a:off x="1676400" y="1524000"/>
            <a:ext cx="7239000" cy="4832350"/>
          </a:xfrm>
        </p:spPr>
        <p:txBody>
          <a:bodyPr/>
          <a:lstStyle/>
          <a:p>
            <a:pPr>
              <a:spcBef>
                <a:spcPts val="1800"/>
              </a:spcBef>
            </a:pPr>
            <a:r>
              <a:rPr lang="en-CA" sz="2200" b="0" dirty="0">
                <a:solidFill>
                  <a:schemeClr val="tx1"/>
                </a:solidFill>
                <a:latin typeface="+mj-lt"/>
              </a:rPr>
              <a:t>Presentations to Victims Services staff and volunteers across the province to ensure culturally safe service delivery</a:t>
            </a:r>
          </a:p>
          <a:p>
            <a:pPr>
              <a:spcBef>
                <a:spcPts val="1800"/>
              </a:spcBef>
            </a:pPr>
            <a:r>
              <a:rPr lang="en-CA" sz="2200" b="0" dirty="0">
                <a:solidFill>
                  <a:schemeClr val="tx1"/>
                </a:solidFill>
                <a:latin typeface="+mj-lt"/>
              </a:rPr>
              <a:t>Created mandatory on-line training for all Victims Service</a:t>
            </a:r>
          </a:p>
          <a:p>
            <a:pPr>
              <a:spcBef>
                <a:spcPts val="1800"/>
              </a:spcBef>
            </a:pPr>
            <a:r>
              <a:rPr lang="en-CA" sz="2200" b="0" dirty="0">
                <a:solidFill>
                  <a:schemeClr val="tx1"/>
                </a:solidFill>
                <a:latin typeface="+mj-lt"/>
              </a:rPr>
              <a:t>Continue to work with the police to ensure they are aware of issues identified in the report and their behaviour is culturally safe</a:t>
            </a:r>
          </a:p>
          <a:p>
            <a:pPr>
              <a:spcBef>
                <a:spcPts val="1800"/>
              </a:spcBef>
            </a:pPr>
            <a:r>
              <a:rPr lang="en-US" sz="2200" b="0" dirty="0">
                <a:solidFill>
                  <a:schemeClr val="tx1"/>
                </a:solidFill>
                <a:latin typeface="+mj-lt"/>
              </a:rPr>
              <a:t>Work is currently underway to expand cultural safety training to include Alberta Crown Prosecution Services, Court Services, and police services throughout the provinces. </a:t>
            </a:r>
            <a:endParaRPr lang="en-CA" sz="2200" dirty="0">
              <a:solidFill>
                <a:schemeClr val="tx1"/>
              </a:solidFill>
            </a:endParaRPr>
          </a:p>
          <a:p>
            <a:pPr lvl="1"/>
            <a:endParaRPr lang="en-CA" dirty="0">
              <a:solidFill>
                <a:schemeClr val="tx1"/>
              </a:solidFill>
            </a:endParaRPr>
          </a:p>
          <a:p>
            <a:pPr lvl="1"/>
            <a:endParaRPr lang="en-CA" dirty="0">
              <a:solidFill>
                <a:schemeClr val="tx1"/>
              </a:solidFill>
            </a:endParaRPr>
          </a:p>
          <a:p>
            <a:endParaRPr lang="en-CA"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15</a:t>
            </a:fld>
            <a:endParaRPr lang="en-US"/>
          </a:p>
        </p:txBody>
      </p:sp>
    </p:spTree>
    <p:extLst>
      <p:ext uri="{BB962C8B-B14F-4D97-AF65-F5344CB8AC3E}">
        <p14:creationId xmlns:p14="http://schemas.microsoft.com/office/powerpoint/2010/main" val="89431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7239000" cy="5364163"/>
          </a:xfrm>
        </p:spPr>
        <p:txBody>
          <a:bodyPr/>
          <a:lstStyle/>
          <a:p>
            <a:pPr marL="0" indent="0">
              <a:buNone/>
            </a:pPr>
            <a:r>
              <a:rPr lang="en-CA" sz="3600" b="0" dirty="0"/>
              <a:t>Increased Focus on Safety and Prevention</a:t>
            </a:r>
          </a:p>
          <a:p>
            <a:pPr marL="0" indent="0">
              <a:buNone/>
            </a:pPr>
            <a:endParaRPr lang="en-CA" dirty="0">
              <a:solidFill>
                <a:schemeClr val="tx1"/>
              </a:solidFill>
            </a:endParaRPr>
          </a:p>
          <a:p>
            <a:pPr lvl="1"/>
            <a:r>
              <a:rPr lang="en-CA" sz="2200" dirty="0">
                <a:solidFill>
                  <a:schemeClr val="tx1"/>
                </a:solidFill>
                <a:latin typeface="+mj-lt"/>
              </a:rPr>
              <a:t>Safer Communities Initiative</a:t>
            </a:r>
            <a:endParaRPr lang="en-CA" sz="2200" b="0" dirty="0">
              <a:solidFill>
                <a:schemeClr val="tx1"/>
              </a:solidFill>
              <a:latin typeface="+mj-lt"/>
            </a:endParaRPr>
          </a:p>
          <a:p>
            <a:pPr lvl="1"/>
            <a:r>
              <a:rPr lang="en-CA" sz="2200" b="0" dirty="0">
                <a:solidFill>
                  <a:schemeClr val="tx1"/>
                </a:solidFill>
                <a:latin typeface="+mj-lt"/>
              </a:rPr>
              <a:t>A partnership was developed with non-profit and private sector to offer an easy-to-use phone app to help protect</a:t>
            </a:r>
            <a:r>
              <a:rPr lang="en-CA" sz="3600" b="0" dirty="0">
                <a:solidFill>
                  <a:schemeClr val="tx1"/>
                </a:solidFill>
                <a:latin typeface="+mj-lt"/>
              </a:rPr>
              <a:t> </a:t>
            </a:r>
            <a:r>
              <a:rPr lang="en-CA" sz="2200" b="0" dirty="0">
                <a:solidFill>
                  <a:schemeClr val="tx1"/>
                </a:solidFill>
                <a:latin typeface="+mj-lt"/>
              </a:rPr>
              <a:t>vulnerable people. </a:t>
            </a: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16</a:t>
            </a:fld>
            <a:endParaRPr lang="en-US"/>
          </a:p>
        </p:txBody>
      </p:sp>
    </p:spTree>
    <p:extLst>
      <p:ext uri="{BB962C8B-B14F-4D97-AF65-F5344CB8AC3E}">
        <p14:creationId xmlns:p14="http://schemas.microsoft.com/office/powerpoint/2010/main" val="120493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7239000" cy="1524000"/>
          </a:xfrm>
        </p:spPr>
        <p:txBody>
          <a:bodyPr/>
          <a:lstStyle/>
          <a:p>
            <a:pPr algn="ctr"/>
            <a:r>
              <a:rPr lang="en-CA" dirty="0"/>
              <a:t>Safer Communities</a:t>
            </a:r>
            <a:br>
              <a:rPr lang="en-CA" dirty="0"/>
            </a:br>
            <a:r>
              <a:rPr lang="en-CA" dirty="0"/>
              <a:t> Initiative</a:t>
            </a:r>
          </a:p>
        </p:txBody>
      </p:sp>
      <p:sp>
        <p:nvSpPr>
          <p:cNvPr id="3" name="Slide Number Placeholder 2"/>
          <p:cNvSpPr>
            <a:spLocks noGrp="1"/>
          </p:cNvSpPr>
          <p:nvPr>
            <p:ph type="sldNum" sz="quarter" idx="12"/>
          </p:nvPr>
        </p:nvSpPr>
        <p:spPr/>
        <p:txBody>
          <a:bodyPr/>
          <a:lstStyle/>
          <a:p>
            <a:pPr>
              <a:defRPr/>
            </a:pPr>
            <a:fld id="{136AF5BE-9E69-468C-BCCE-54C550D7E9DF}" type="slidenum">
              <a:rPr lang="en-US" smtClean="0"/>
              <a:pPr>
                <a:defRPr/>
              </a:pPr>
              <a:t>17</a:t>
            </a:fld>
            <a:endParaRPr lang="en-US"/>
          </a:p>
        </p:txBody>
      </p:sp>
      <p:pic>
        <p:nvPicPr>
          <p:cNvPr id="4" name="Picture 2" descr="1464842236453_Ignitech-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604681"/>
            <a:ext cx="2381250" cy="898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BC SafetyLink Logo F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987" y="5901567"/>
            <a:ext cx="2307413" cy="304800"/>
          </a:xfrm>
          <a:prstGeom prst="rect">
            <a:avLst/>
          </a:prstGeom>
        </p:spPr>
      </p:pic>
      <p:pic>
        <p:nvPicPr>
          <p:cNvPr id="6" name="Picture 2" descr="\\goa\desktop\K_O\lisa.graham\Desktop\Aware360\Aware_360_Full_RGB_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9157" y="5565910"/>
            <a:ext cx="2401829" cy="9326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1631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Who Can Benefit from the Program?</a:t>
            </a:r>
          </a:p>
        </p:txBody>
      </p:sp>
      <p:sp>
        <p:nvSpPr>
          <p:cNvPr id="3" name="Content Placeholder 2"/>
          <p:cNvSpPr>
            <a:spLocks noGrp="1"/>
          </p:cNvSpPr>
          <p:nvPr>
            <p:ph idx="1"/>
          </p:nvPr>
        </p:nvSpPr>
        <p:spPr>
          <a:xfrm>
            <a:off x="1676400" y="1600200"/>
            <a:ext cx="7239000" cy="5029200"/>
          </a:xfrm>
        </p:spPr>
        <p:txBody>
          <a:bodyPr/>
          <a:lstStyle/>
          <a:p>
            <a:r>
              <a:rPr lang="en-CA" b="0" dirty="0">
                <a:solidFill>
                  <a:schemeClr val="tx1"/>
                </a:solidFill>
              </a:rPr>
              <a:t>Any individual who may be at risk for violence for any reason:</a:t>
            </a:r>
          </a:p>
          <a:p>
            <a:pPr lvl="1"/>
            <a:r>
              <a:rPr lang="en-CA" dirty="0">
                <a:solidFill>
                  <a:schemeClr val="tx1"/>
                </a:solidFill>
              </a:rPr>
              <a:t>Walking alone</a:t>
            </a:r>
          </a:p>
          <a:p>
            <a:pPr lvl="1"/>
            <a:r>
              <a:rPr lang="en-CA" b="0" dirty="0">
                <a:solidFill>
                  <a:schemeClr val="tx1"/>
                </a:solidFill>
              </a:rPr>
              <a:t>Domestic Violence</a:t>
            </a:r>
          </a:p>
          <a:p>
            <a:pPr lvl="1"/>
            <a:r>
              <a:rPr lang="en-CA" dirty="0">
                <a:solidFill>
                  <a:schemeClr val="tx1"/>
                </a:solidFill>
              </a:rPr>
              <a:t>Hitch-hiking</a:t>
            </a:r>
          </a:p>
          <a:p>
            <a:pPr lvl="1"/>
            <a:r>
              <a:rPr lang="en-CA" b="0" dirty="0">
                <a:solidFill>
                  <a:schemeClr val="tx1"/>
                </a:solidFill>
              </a:rPr>
              <a:t>Sex work </a:t>
            </a:r>
          </a:p>
          <a:p>
            <a:pPr lvl="1"/>
            <a:r>
              <a:rPr lang="en-CA" dirty="0">
                <a:solidFill>
                  <a:schemeClr val="tx1"/>
                </a:solidFill>
              </a:rPr>
              <a:t>Any other risk…</a:t>
            </a:r>
            <a:endParaRPr lang="en-CA" b="0" dirty="0">
              <a:solidFill>
                <a:schemeClr val="tx1"/>
              </a:solidFill>
            </a:endParaRPr>
          </a:p>
          <a:p>
            <a:pPr lvl="1"/>
            <a:endParaRPr lang="en-CA" dirty="0">
              <a:solidFill>
                <a:schemeClr val="tx1"/>
              </a:solidFill>
            </a:endParaRPr>
          </a:p>
          <a:p>
            <a:r>
              <a:rPr lang="en-CA" b="0" dirty="0">
                <a:solidFill>
                  <a:schemeClr val="tx1"/>
                </a:solidFill>
              </a:rPr>
              <a:t>Any support agency staff who work remotely, travel, perform outreach or conduct home visits</a:t>
            </a:r>
          </a:p>
          <a:p>
            <a:pPr lvl="1"/>
            <a:endParaRPr lang="en-CA" dirty="0">
              <a:solidFill>
                <a:schemeClr val="tx1"/>
              </a:solidFill>
            </a:endParaRPr>
          </a:p>
          <a:p>
            <a:r>
              <a:rPr lang="en-CA" b="0" dirty="0">
                <a:solidFill>
                  <a:schemeClr val="tx1"/>
                </a:solidFill>
              </a:rPr>
              <a:t>Anyone with an android or Apple smartphone with data or </a:t>
            </a:r>
            <a:r>
              <a:rPr lang="en-CA" b="0" dirty="0" err="1">
                <a:solidFill>
                  <a:schemeClr val="tx1"/>
                </a:solidFill>
              </a:rPr>
              <a:t>wifi</a:t>
            </a:r>
            <a:endParaRPr lang="en-CA" b="0" dirty="0">
              <a:solidFill>
                <a:schemeClr val="tx1"/>
              </a:solidFill>
            </a:endParaRP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18</a:t>
            </a:fld>
            <a:endParaRPr lang="en-US"/>
          </a:p>
        </p:txBody>
      </p:sp>
    </p:spTree>
    <p:extLst>
      <p:ext uri="{BB962C8B-B14F-4D97-AF65-F5344CB8AC3E}">
        <p14:creationId xmlns:p14="http://schemas.microsoft.com/office/powerpoint/2010/main" val="89608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0" dirty="0"/>
              <a:t>A Little About the Program:</a:t>
            </a:r>
          </a:p>
        </p:txBody>
      </p:sp>
      <p:sp>
        <p:nvSpPr>
          <p:cNvPr id="3" name="Content Placeholder 2"/>
          <p:cNvSpPr>
            <a:spLocks noGrp="1"/>
          </p:cNvSpPr>
          <p:nvPr>
            <p:ph idx="1"/>
          </p:nvPr>
        </p:nvSpPr>
        <p:spPr>
          <a:xfrm>
            <a:off x="1447800" y="1143000"/>
            <a:ext cx="7467600" cy="5578475"/>
          </a:xfrm>
        </p:spPr>
        <p:txBody>
          <a:bodyPr/>
          <a:lstStyle/>
          <a:p>
            <a:r>
              <a:rPr lang="en-CA" sz="2100" b="0" dirty="0">
                <a:solidFill>
                  <a:schemeClr val="tx1"/>
                </a:solidFill>
              </a:rPr>
              <a:t>It’s a phone app that provides emergency back-up to individuals at risk – for any reason</a:t>
            </a:r>
          </a:p>
          <a:p>
            <a:r>
              <a:rPr lang="en-CA" sz="2100" b="0" dirty="0">
                <a:solidFill>
                  <a:schemeClr val="tx1"/>
                </a:solidFill>
              </a:rPr>
              <a:t>It connects the client to a response centre, staffed by indigenous women from the Gitxsan nation – in real time</a:t>
            </a:r>
          </a:p>
          <a:p>
            <a:r>
              <a:rPr lang="en-CA" sz="2100" b="0" dirty="0">
                <a:solidFill>
                  <a:schemeClr val="tx1"/>
                </a:solidFill>
              </a:rPr>
              <a:t>GPS locations are sent every 5 minutes when a client is logged in</a:t>
            </a:r>
          </a:p>
          <a:p>
            <a:r>
              <a:rPr lang="en-CA" sz="2100" b="0" dirty="0">
                <a:solidFill>
                  <a:schemeClr val="tx1"/>
                </a:solidFill>
              </a:rPr>
              <a:t>The client location is only available when they log in – they choose when to connect</a:t>
            </a:r>
          </a:p>
          <a:p>
            <a:r>
              <a:rPr lang="en-CA" sz="2100" b="0" dirty="0">
                <a:solidFill>
                  <a:schemeClr val="tx1"/>
                </a:solidFill>
              </a:rPr>
              <a:t>All information is protected and kept private – unless an emergency response is necessary – then the GPS location and any entered notes/images are shared for emergency response</a:t>
            </a:r>
          </a:p>
          <a:p>
            <a:r>
              <a:rPr lang="en-CA" sz="2100" b="0" dirty="0">
                <a:solidFill>
                  <a:schemeClr val="tx1"/>
                </a:solidFill>
              </a:rPr>
              <a:t>Offers a connection to a support network who can follow up with the client should an emergency occur</a:t>
            </a:r>
          </a:p>
          <a:p>
            <a:r>
              <a:rPr lang="en-CA" sz="2100" b="0" dirty="0">
                <a:solidFill>
                  <a:schemeClr val="tx1"/>
                </a:solidFill>
              </a:rPr>
              <a:t>There is no cost to any client or support agency</a:t>
            </a:r>
          </a:p>
          <a:p>
            <a:endParaRPr lang="en-CA" sz="2200"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19</a:t>
            </a:fld>
            <a:endParaRPr lang="en-US" dirty="0"/>
          </a:p>
        </p:txBody>
      </p:sp>
    </p:spTree>
    <p:extLst>
      <p:ext uri="{BB962C8B-B14F-4D97-AF65-F5344CB8AC3E}">
        <p14:creationId xmlns:p14="http://schemas.microsoft.com/office/powerpoint/2010/main" val="175756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609600"/>
            <a:ext cx="7239000" cy="5516563"/>
          </a:xfrm>
        </p:spPr>
        <p:txBody>
          <a:bodyPr/>
          <a:lstStyle/>
          <a:p>
            <a:pPr marL="0" indent="0" algn="ctr">
              <a:buNone/>
            </a:pPr>
            <a:r>
              <a:rPr lang="en-US" sz="4000" b="0" dirty="0"/>
              <a:t>“One woman goes missing, then another, then another. </a:t>
            </a:r>
            <a:br>
              <a:rPr lang="en-US" sz="4000" b="0" dirty="0"/>
            </a:br>
            <a:r>
              <a:rPr lang="en-US" sz="4000" b="0" dirty="0"/>
              <a:t>For a long time only those who know and love them </a:t>
            </a:r>
            <a:br>
              <a:rPr lang="en-US" sz="4000" b="0" dirty="0"/>
            </a:br>
            <a:r>
              <a:rPr lang="en-US" sz="4000" b="0" dirty="0"/>
              <a:t>pay attention. </a:t>
            </a:r>
            <a:br>
              <a:rPr lang="en-US" sz="4000" b="0" dirty="0"/>
            </a:br>
            <a:r>
              <a:rPr lang="en-US" sz="4000" b="0" dirty="0"/>
              <a:t>Until the numbers start to </a:t>
            </a:r>
            <a:br>
              <a:rPr lang="en-US" sz="4000" b="0" dirty="0"/>
            </a:br>
            <a:r>
              <a:rPr lang="en-US" sz="4000" b="0" dirty="0"/>
              <a:t>add up.”</a:t>
            </a:r>
            <a:r>
              <a:rPr lang="en-US" dirty="0"/>
              <a:t/>
            </a:r>
            <a:br>
              <a:rPr lang="en-US" dirty="0"/>
            </a:br>
            <a:endParaRPr lang="en-US" dirty="0"/>
          </a:p>
          <a:p>
            <a:pPr marL="0" indent="0" algn="ctr">
              <a:buNone/>
            </a:pPr>
            <a:r>
              <a:rPr lang="en-US" dirty="0"/>
              <a:t>					Finding Dawn</a:t>
            </a:r>
            <a:endParaRPr lang="en-CA"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2</a:t>
            </a:fld>
            <a:endParaRPr lang="en-US"/>
          </a:p>
        </p:txBody>
      </p:sp>
    </p:spTree>
    <p:extLst>
      <p:ext uri="{BB962C8B-B14F-4D97-AF65-F5344CB8AC3E}">
        <p14:creationId xmlns:p14="http://schemas.microsoft.com/office/powerpoint/2010/main" val="56304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601" y="1219200"/>
            <a:ext cx="3048000" cy="5189537"/>
          </a:xfrm>
          <a:prstGeom prst="rect">
            <a:avLst/>
          </a:prstGeom>
        </p:spPr>
      </p:pic>
      <p:sp>
        <p:nvSpPr>
          <p:cNvPr id="2" name="Title 1"/>
          <p:cNvSpPr>
            <a:spLocks noGrp="1"/>
          </p:cNvSpPr>
          <p:nvPr>
            <p:ph type="title"/>
          </p:nvPr>
        </p:nvSpPr>
        <p:spPr/>
        <p:txBody>
          <a:bodyPr/>
          <a:lstStyle/>
          <a:p>
            <a:r>
              <a:rPr lang="en-CA" u="sng" dirty="0">
                <a:solidFill>
                  <a:srgbClr val="0070C0"/>
                </a:solidFill>
              </a:rPr>
              <a:t>Three Main Components</a:t>
            </a:r>
          </a:p>
        </p:txBody>
      </p:sp>
      <p:sp>
        <p:nvSpPr>
          <p:cNvPr id="3" name="Content Placeholder 2"/>
          <p:cNvSpPr>
            <a:spLocks noGrp="1"/>
          </p:cNvSpPr>
          <p:nvPr>
            <p:ph idx="1"/>
          </p:nvPr>
        </p:nvSpPr>
        <p:spPr>
          <a:xfrm>
            <a:off x="1676400" y="1600200"/>
            <a:ext cx="7010400" cy="5029200"/>
          </a:xfrm>
        </p:spPr>
        <p:txBody>
          <a:bodyPr>
            <a:normAutofit/>
          </a:bodyPr>
          <a:lstStyle/>
          <a:p>
            <a:r>
              <a:rPr lang="en-CA" dirty="0">
                <a:latin typeface="+mj-lt"/>
                <a:ea typeface="+mj-ea"/>
                <a:cs typeface="+mj-cs"/>
              </a:rPr>
              <a:t>Countdown timer</a:t>
            </a:r>
          </a:p>
          <a:p>
            <a:pPr lvl="1"/>
            <a:r>
              <a:rPr lang="en-CA" dirty="0">
                <a:latin typeface="+mj-lt"/>
                <a:ea typeface="+mj-ea"/>
                <a:cs typeface="+mj-cs"/>
              </a:rPr>
              <a:t>When risk is moderate</a:t>
            </a:r>
          </a:p>
          <a:p>
            <a:endParaRPr lang="en-CA" dirty="0">
              <a:latin typeface="+mj-lt"/>
              <a:ea typeface="+mj-ea"/>
              <a:cs typeface="+mj-cs"/>
            </a:endParaRPr>
          </a:p>
          <a:p>
            <a:r>
              <a:rPr lang="en-CA" dirty="0">
                <a:latin typeface="+mj-lt"/>
                <a:ea typeface="+mj-ea"/>
                <a:cs typeface="+mj-cs"/>
              </a:rPr>
              <a:t>Hazard timer</a:t>
            </a:r>
          </a:p>
          <a:p>
            <a:pPr lvl="1"/>
            <a:r>
              <a:rPr lang="en-CA" dirty="0">
                <a:latin typeface="+mj-lt"/>
                <a:ea typeface="+mj-ea"/>
                <a:cs typeface="+mj-cs"/>
              </a:rPr>
              <a:t>When risk is increased</a:t>
            </a:r>
          </a:p>
          <a:p>
            <a:pPr lvl="1"/>
            <a:r>
              <a:rPr lang="en-CA" dirty="0">
                <a:latin typeface="+mj-lt"/>
                <a:ea typeface="+mj-ea"/>
                <a:cs typeface="+mj-cs"/>
              </a:rPr>
              <a:t>Can be set from 10 minutes</a:t>
            </a:r>
          </a:p>
          <a:p>
            <a:pPr marL="457200" lvl="1" indent="0">
              <a:buNone/>
            </a:pPr>
            <a:r>
              <a:rPr lang="en-CA" dirty="0">
                <a:latin typeface="+mj-lt"/>
                <a:ea typeface="+mj-ea"/>
                <a:cs typeface="+mj-cs"/>
              </a:rPr>
              <a:t>    to 2 hours by the client</a:t>
            </a:r>
          </a:p>
          <a:p>
            <a:endParaRPr lang="en-CA" dirty="0">
              <a:latin typeface="+mj-lt"/>
              <a:ea typeface="+mj-ea"/>
              <a:cs typeface="+mj-cs"/>
            </a:endParaRPr>
          </a:p>
          <a:p>
            <a:r>
              <a:rPr lang="en-CA" dirty="0">
                <a:latin typeface="+mj-lt"/>
                <a:ea typeface="+mj-ea"/>
                <a:cs typeface="+mj-cs"/>
              </a:rPr>
              <a:t>Emergency button </a:t>
            </a:r>
          </a:p>
          <a:p>
            <a:pPr lvl="1"/>
            <a:r>
              <a:rPr lang="en-CA" dirty="0">
                <a:latin typeface="+mj-lt"/>
                <a:ea typeface="+mj-ea"/>
                <a:cs typeface="+mj-cs"/>
              </a:rPr>
              <a:t>Immediate notification to </a:t>
            </a:r>
          </a:p>
          <a:p>
            <a:pPr marL="457200" lvl="1" indent="0">
              <a:buNone/>
            </a:pPr>
            <a:r>
              <a:rPr lang="en-CA" dirty="0">
                <a:latin typeface="+mj-lt"/>
                <a:ea typeface="+mj-ea"/>
                <a:cs typeface="+mj-cs"/>
              </a:rPr>
              <a:t>    to emergency services </a:t>
            </a:r>
          </a:p>
          <a:p>
            <a:pPr marL="457200" lvl="1" indent="0">
              <a:buNone/>
            </a:pPr>
            <a:endParaRPr lang="en-CA" dirty="0">
              <a:latin typeface="+mj-lt"/>
              <a:ea typeface="+mj-ea"/>
              <a:cs typeface="+mj-cs"/>
            </a:endParaRPr>
          </a:p>
          <a:p>
            <a:endParaRPr lang="en-CA" dirty="0">
              <a:latin typeface="+mj-lt"/>
              <a:ea typeface="+mj-ea"/>
              <a:cs typeface="+mj-cs"/>
            </a:endParaRPr>
          </a:p>
        </p:txBody>
      </p:sp>
      <p:sp>
        <p:nvSpPr>
          <p:cNvPr id="8" name="Right Arrow 7"/>
          <p:cNvSpPr/>
          <p:nvPr/>
        </p:nvSpPr>
        <p:spPr>
          <a:xfrm>
            <a:off x="4511802" y="2514600"/>
            <a:ext cx="990600"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2790948">
            <a:off x="4715765" y="4935004"/>
            <a:ext cx="1603553" cy="294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a:off x="6705600" y="5791518"/>
            <a:ext cx="990600"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179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If They Don’t Check In?</a:t>
            </a:r>
          </a:p>
        </p:txBody>
      </p:sp>
      <p:sp>
        <p:nvSpPr>
          <p:cNvPr id="3" name="Content Placeholder 2"/>
          <p:cNvSpPr>
            <a:spLocks noGrp="1"/>
          </p:cNvSpPr>
          <p:nvPr>
            <p:ph idx="1"/>
          </p:nvPr>
        </p:nvSpPr>
        <p:spPr>
          <a:xfrm>
            <a:off x="1676400" y="1066800"/>
            <a:ext cx="7239000" cy="5562600"/>
          </a:xfrm>
        </p:spPr>
        <p:txBody>
          <a:bodyPr/>
          <a:lstStyle/>
          <a:p>
            <a:pPr>
              <a:spcBef>
                <a:spcPts val="0"/>
              </a:spcBef>
            </a:pPr>
            <a:r>
              <a:rPr lang="en-US" sz="2000" dirty="0">
                <a:solidFill>
                  <a:schemeClr val="tx1"/>
                </a:solidFill>
              </a:rPr>
              <a:t>The client will be notified through the app before their safety timer expires. If they do not check in before it does:</a:t>
            </a:r>
          </a:p>
          <a:p>
            <a:pPr>
              <a:spcBef>
                <a:spcPts val="0"/>
              </a:spcBef>
            </a:pPr>
            <a:endParaRPr lang="en-US" sz="2000" dirty="0">
              <a:solidFill>
                <a:schemeClr val="tx1"/>
              </a:solidFill>
            </a:endParaRPr>
          </a:p>
          <a:p>
            <a:pPr>
              <a:spcBef>
                <a:spcPts val="0"/>
              </a:spcBef>
              <a:spcAft>
                <a:spcPts val="600"/>
              </a:spcAft>
            </a:pPr>
            <a:r>
              <a:rPr lang="en-US" sz="2000" dirty="0">
                <a:solidFill>
                  <a:schemeClr val="tx1"/>
                </a:solidFill>
              </a:rPr>
              <a:t>At check in time: a text will be sent to the client asking them to check in and 15 minutes grace period given</a:t>
            </a:r>
          </a:p>
          <a:p>
            <a:pPr>
              <a:spcBef>
                <a:spcPts val="0"/>
              </a:spcBef>
              <a:spcAft>
                <a:spcPts val="600"/>
              </a:spcAft>
            </a:pPr>
            <a:r>
              <a:rPr lang="en-US" sz="2000" dirty="0">
                <a:solidFill>
                  <a:schemeClr val="tx1"/>
                </a:solidFill>
              </a:rPr>
              <a:t>At 15 minutes: they will be called and a second text sent</a:t>
            </a:r>
          </a:p>
          <a:p>
            <a:pPr>
              <a:spcBef>
                <a:spcPts val="0"/>
              </a:spcBef>
              <a:spcAft>
                <a:spcPts val="600"/>
              </a:spcAft>
            </a:pPr>
            <a:r>
              <a:rPr lang="en-US" sz="2000" dirty="0">
                <a:solidFill>
                  <a:schemeClr val="tx1"/>
                </a:solidFill>
              </a:rPr>
              <a:t>At 20 minutes:  they will be called a second time. If they do not answer, their emergency contact will be called</a:t>
            </a:r>
          </a:p>
          <a:p>
            <a:pPr>
              <a:spcBef>
                <a:spcPts val="0"/>
              </a:spcBef>
              <a:spcAft>
                <a:spcPts val="600"/>
              </a:spcAft>
            </a:pPr>
            <a:r>
              <a:rPr lang="en-US" sz="2000" dirty="0">
                <a:solidFill>
                  <a:schemeClr val="tx1"/>
                </a:solidFill>
              </a:rPr>
              <a:t>At 25 minutes: they and their emergency contact will be called again</a:t>
            </a:r>
          </a:p>
          <a:p>
            <a:pPr>
              <a:spcBef>
                <a:spcPts val="0"/>
              </a:spcBef>
              <a:spcAft>
                <a:spcPts val="600"/>
              </a:spcAft>
            </a:pPr>
            <a:r>
              <a:rPr lang="en-US" sz="2000" dirty="0">
                <a:solidFill>
                  <a:schemeClr val="tx1"/>
                </a:solidFill>
              </a:rPr>
              <a:t>At 30 minutes: the police will be called and notified of their last known whereabouts and asked to respond. </a:t>
            </a:r>
          </a:p>
          <a:p>
            <a:pPr>
              <a:spcBef>
                <a:spcPts val="0"/>
              </a:spcBef>
              <a:spcAft>
                <a:spcPts val="600"/>
              </a:spcAft>
            </a:pPr>
            <a:r>
              <a:rPr lang="en-US" sz="2000" dirty="0">
                <a:solidFill>
                  <a:schemeClr val="tx1"/>
                </a:solidFill>
              </a:rPr>
              <a:t>The assigned agency is notified to follow up for any necessary aftercare</a:t>
            </a:r>
            <a:endParaRPr lang="en-CA" sz="2000" dirty="0">
              <a:solidFill>
                <a:schemeClr val="tx1"/>
              </a:solidFill>
            </a:endParaRPr>
          </a:p>
          <a:p>
            <a:endParaRPr lang="en-CA"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21</a:t>
            </a:fld>
            <a:endParaRPr lang="en-US"/>
          </a:p>
        </p:txBody>
      </p:sp>
    </p:spTree>
    <p:extLst>
      <p:ext uri="{BB962C8B-B14F-4D97-AF65-F5344CB8AC3E}">
        <p14:creationId xmlns:p14="http://schemas.microsoft.com/office/powerpoint/2010/main" val="2022676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239000" cy="1325562"/>
          </a:xfrm>
        </p:spPr>
        <p:txBody>
          <a:bodyPr>
            <a:normAutofit/>
          </a:bodyPr>
          <a:lstStyle/>
          <a:p>
            <a:r>
              <a:rPr lang="en-CA" dirty="0"/>
              <a:t>What Information is Needed to </a:t>
            </a:r>
            <a:br>
              <a:rPr lang="en-CA" dirty="0"/>
            </a:br>
            <a:r>
              <a:rPr lang="en-CA" dirty="0"/>
              <a:t>Get Started?</a:t>
            </a:r>
          </a:p>
        </p:txBody>
      </p:sp>
      <p:sp>
        <p:nvSpPr>
          <p:cNvPr id="3" name="Content Placeholder 2"/>
          <p:cNvSpPr>
            <a:spLocks noGrp="1"/>
          </p:cNvSpPr>
          <p:nvPr>
            <p:ph idx="1"/>
          </p:nvPr>
        </p:nvSpPr>
        <p:spPr>
          <a:xfrm>
            <a:off x="1676400" y="1905000"/>
            <a:ext cx="7239000" cy="4221163"/>
          </a:xfrm>
        </p:spPr>
        <p:txBody>
          <a:bodyPr/>
          <a:lstStyle/>
          <a:p>
            <a:r>
              <a:rPr lang="en-CA" b="0" dirty="0">
                <a:solidFill>
                  <a:schemeClr val="tx1"/>
                </a:solidFill>
              </a:rPr>
              <a:t>First and Last name</a:t>
            </a:r>
          </a:p>
          <a:p>
            <a:r>
              <a:rPr lang="en-CA" b="0" dirty="0">
                <a:solidFill>
                  <a:schemeClr val="tx1"/>
                </a:solidFill>
              </a:rPr>
              <a:t>Cell Phone Number</a:t>
            </a:r>
          </a:p>
          <a:p>
            <a:r>
              <a:rPr lang="en-CA" b="0" dirty="0">
                <a:solidFill>
                  <a:schemeClr val="tx1"/>
                </a:solidFill>
              </a:rPr>
              <a:t>Email address</a:t>
            </a:r>
          </a:p>
          <a:p>
            <a:endParaRPr lang="en-CA" b="0" dirty="0">
              <a:solidFill>
                <a:schemeClr val="tx1"/>
              </a:solidFill>
            </a:endParaRPr>
          </a:p>
          <a:p>
            <a:r>
              <a:rPr lang="en-CA" b="0" dirty="0">
                <a:solidFill>
                  <a:schemeClr val="tx1"/>
                </a:solidFill>
              </a:rPr>
              <a:t>Email the above information to:</a:t>
            </a:r>
          </a:p>
          <a:p>
            <a:pPr lvl="1"/>
            <a:r>
              <a:rPr lang="en-CA" dirty="0">
                <a:solidFill>
                  <a:schemeClr val="tx1"/>
                </a:solidFill>
                <a:hlinkClick r:id="rId2"/>
              </a:rPr>
              <a:t>Lisa.Graham@gov.ab.ca</a:t>
            </a:r>
            <a:r>
              <a:rPr lang="en-CA" dirty="0">
                <a:solidFill>
                  <a:schemeClr val="tx1"/>
                </a:solidFill>
              </a:rPr>
              <a:t>   or</a:t>
            </a:r>
          </a:p>
          <a:p>
            <a:pPr lvl="1"/>
            <a:r>
              <a:rPr lang="en-CA" dirty="0">
                <a:solidFill>
                  <a:schemeClr val="tx1"/>
                </a:solidFill>
                <a:hlinkClick r:id="rId3"/>
              </a:rPr>
              <a:t>Safercommunities@Ignitech.org</a:t>
            </a:r>
            <a:endParaRPr lang="en-CA" dirty="0">
              <a:solidFill>
                <a:schemeClr val="tx1"/>
              </a:solidFill>
            </a:endParaRPr>
          </a:p>
          <a:p>
            <a:pPr lvl="1"/>
            <a:endParaRPr lang="en-CA" b="0" dirty="0">
              <a:solidFill>
                <a:schemeClr val="tx1"/>
              </a:solidFill>
            </a:endParaRPr>
          </a:p>
          <a:p>
            <a:r>
              <a:rPr lang="en-CA" b="0" dirty="0">
                <a:solidFill>
                  <a:schemeClr val="tx1"/>
                </a:solidFill>
              </a:rPr>
              <a:t>The client will receive a confirmation email with directions on creating a password</a:t>
            </a: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22</a:t>
            </a:fld>
            <a:endParaRPr lang="en-US"/>
          </a:p>
        </p:txBody>
      </p:sp>
    </p:spTree>
    <p:extLst>
      <p:ext uri="{BB962C8B-B14F-4D97-AF65-F5344CB8AC3E}">
        <p14:creationId xmlns:p14="http://schemas.microsoft.com/office/powerpoint/2010/main" val="88648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239000" cy="792162"/>
          </a:xfrm>
        </p:spPr>
        <p:txBody>
          <a:bodyPr>
            <a:normAutofit/>
          </a:bodyPr>
          <a:lstStyle/>
          <a:p>
            <a:r>
              <a:rPr lang="en-US" b="0" dirty="0"/>
              <a:t>Alberta’s MMIW Initiative</a:t>
            </a:r>
            <a:endParaRPr lang="en-CA" b="0" dirty="0"/>
          </a:p>
        </p:txBody>
      </p:sp>
      <p:sp>
        <p:nvSpPr>
          <p:cNvPr id="3" name="Content Placeholder 2"/>
          <p:cNvSpPr>
            <a:spLocks noGrp="1"/>
          </p:cNvSpPr>
          <p:nvPr>
            <p:ph idx="1"/>
          </p:nvPr>
        </p:nvSpPr>
        <p:spPr>
          <a:xfrm>
            <a:off x="1676400" y="1066800"/>
            <a:ext cx="7239000" cy="5486400"/>
          </a:xfrm>
        </p:spPr>
        <p:txBody>
          <a:bodyPr/>
          <a:lstStyle/>
          <a:p>
            <a:pPr marL="0" indent="0">
              <a:lnSpc>
                <a:spcPct val="150000"/>
              </a:lnSpc>
              <a:buNone/>
            </a:pPr>
            <a:r>
              <a:rPr lang="en-US" sz="3200" b="0" dirty="0">
                <a:latin typeface="+mn-lt"/>
              </a:rPr>
              <a:t>Purpose</a:t>
            </a:r>
            <a:endParaRPr lang="en-US" sz="2800" b="0" dirty="0">
              <a:latin typeface="+mn-lt"/>
            </a:endParaRPr>
          </a:p>
          <a:p>
            <a:pPr marL="285750" lvl="1" indent="-342900">
              <a:lnSpc>
                <a:spcPct val="150000"/>
              </a:lnSpc>
              <a:buFont typeface="Arial" panose="020B0604020202020204" pitchFamily="34" charset="0"/>
              <a:buChar char="•"/>
            </a:pPr>
            <a:r>
              <a:rPr lang="en-US" sz="2400" dirty="0">
                <a:solidFill>
                  <a:schemeClr val="tx1"/>
                </a:solidFill>
                <a:latin typeface="+mn-lt"/>
              </a:rPr>
              <a:t>Engage Indigenous communities </a:t>
            </a:r>
          </a:p>
          <a:p>
            <a:pPr marL="285750" lvl="1" indent="-342900">
              <a:lnSpc>
                <a:spcPct val="150000"/>
              </a:lnSpc>
              <a:buFont typeface="Arial" panose="020B0604020202020204" pitchFamily="34" charset="0"/>
              <a:buChar char="•"/>
            </a:pPr>
            <a:r>
              <a:rPr lang="en-US" sz="2400" dirty="0">
                <a:solidFill>
                  <a:schemeClr val="tx1"/>
                </a:solidFill>
                <a:latin typeface="+mn-lt"/>
              </a:rPr>
              <a:t>Examine resources, policies and practices </a:t>
            </a:r>
          </a:p>
          <a:p>
            <a:pPr marL="285750" lvl="1" indent="-342900">
              <a:lnSpc>
                <a:spcPct val="150000"/>
              </a:lnSpc>
              <a:buFont typeface="Arial" panose="020B0604020202020204" pitchFamily="34" charset="0"/>
              <a:buChar char="•"/>
            </a:pPr>
            <a:r>
              <a:rPr lang="en-US" sz="2400" dirty="0">
                <a:solidFill>
                  <a:schemeClr val="tx1"/>
                </a:solidFill>
                <a:latin typeface="+mn-lt"/>
              </a:rPr>
              <a:t>Identify system gaps and needs</a:t>
            </a:r>
          </a:p>
          <a:p>
            <a:pPr marL="285750" lvl="1" indent="-342900">
              <a:lnSpc>
                <a:spcPct val="150000"/>
              </a:lnSpc>
              <a:buFont typeface="Arial" panose="020B0604020202020204" pitchFamily="34" charset="0"/>
              <a:buChar char="•"/>
            </a:pPr>
            <a:r>
              <a:rPr lang="en-US" sz="2400" dirty="0">
                <a:solidFill>
                  <a:schemeClr val="tx1"/>
                </a:solidFill>
                <a:latin typeface="+mn-lt"/>
              </a:rPr>
              <a:t>Look at geographical considerations</a:t>
            </a:r>
          </a:p>
          <a:p>
            <a:pPr marL="285750" lvl="1" indent="-342900">
              <a:lnSpc>
                <a:spcPct val="150000"/>
              </a:lnSpc>
              <a:buFont typeface="Arial" panose="020B0604020202020204" pitchFamily="34" charset="0"/>
              <a:buChar char="•"/>
            </a:pPr>
            <a:r>
              <a:rPr lang="en-US" sz="2400" dirty="0">
                <a:solidFill>
                  <a:schemeClr val="tx1"/>
                </a:solidFill>
                <a:latin typeface="+mn-lt"/>
              </a:rPr>
              <a:t>Survey victim services, police services and community organizations</a:t>
            </a:r>
          </a:p>
          <a:p>
            <a:pPr marL="285750" lvl="1" indent="-342900">
              <a:lnSpc>
                <a:spcPct val="150000"/>
              </a:lnSpc>
              <a:buFont typeface="Arial" panose="020B0604020202020204" pitchFamily="34" charset="0"/>
              <a:buChar char="•"/>
            </a:pPr>
            <a:r>
              <a:rPr lang="en-US" sz="2400" dirty="0">
                <a:solidFill>
                  <a:schemeClr val="tx1"/>
                </a:solidFill>
                <a:latin typeface="+mn-lt"/>
              </a:rPr>
              <a:t>Identify and advance recommendations</a:t>
            </a:r>
          </a:p>
          <a:p>
            <a:pPr marL="685800" lvl="1">
              <a:buFont typeface="Arial" panose="020B0604020202020204" pitchFamily="34" charset="0"/>
              <a:buChar char="•"/>
            </a:pPr>
            <a:endParaRPr lang="en-US" b="0" dirty="0">
              <a:solidFill>
                <a:schemeClr val="tx1"/>
              </a:solidFill>
              <a:latin typeface="+mn-lt"/>
            </a:endParaRPr>
          </a:p>
          <a:p>
            <a:endParaRPr lang="en-CA"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3</a:t>
            </a:fld>
            <a:endParaRPr lang="en-US"/>
          </a:p>
        </p:txBody>
      </p:sp>
    </p:spTree>
    <p:extLst>
      <p:ext uri="{BB962C8B-B14F-4D97-AF65-F5344CB8AC3E}">
        <p14:creationId xmlns:p14="http://schemas.microsoft.com/office/powerpoint/2010/main" val="365218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4DA1420-281E-41F2-8EF8-BF3AA818FF8F}" type="slidenum">
              <a:rPr lang="en-US" smtClean="0"/>
              <a:pPr>
                <a:defRPr/>
              </a:pPr>
              <a:t>4</a:t>
            </a:fld>
            <a:endParaRPr lang="en-US"/>
          </a:p>
        </p:txBody>
      </p:sp>
      <p:pic>
        <p:nvPicPr>
          <p:cNvPr id="3" name="Picture 2" descr="C:\Users\tracey.makokis\AppData\Local\Microsoft\Windows\Temporary Internet Files\Content.Outlook\XV2X921X\Lana_Soothing_Medium.jpg"/>
          <p:cNvPicPr/>
          <p:nvPr/>
        </p:nvPicPr>
        <p:blipFill>
          <a:blip r:embed="rId2">
            <a:extLst>
              <a:ext uri="{28A0092B-C50C-407E-A947-70E740481C1C}">
                <a14:useLocalDpi xmlns:a14="http://schemas.microsoft.com/office/drawing/2010/main" val="0"/>
              </a:ext>
            </a:extLst>
          </a:blip>
          <a:srcRect/>
          <a:stretch>
            <a:fillRect/>
          </a:stretch>
        </p:blipFill>
        <p:spPr bwMode="auto">
          <a:xfrm>
            <a:off x="2448910" y="342900"/>
            <a:ext cx="5024120" cy="5867400"/>
          </a:xfrm>
          <a:prstGeom prst="rect">
            <a:avLst/>
          </a:prstGeom>
          <a:noFill/>
          <a:ln>
            <a:noFill/>
          </a:ln>
        </p:spPr>
      </p:pic>
    </p:spTree>
    <p:extLst>
      <p:ext uri="{BB962C8B-B14F-4D97-AF65-F5344CB8AC3E}">
        <p14:creationId xmlns:p14="http://schemas.microsoft.com/office/powerpoint/2010/main" val="418352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t>What’s Being Done</a:t>
            </a:r>
          </a:p>
        </p:txBody>
      </p:sp>
      <p:sp>
        <p:nvSpPr>
          <p:cNvPr id="3" name="Content Placeholder 2"/>
          <p:cNvSpPr>
            <a:spLocks noGrp="1"/>
          </p:cNvSpPr>
          <p:nvPr>
            <p:ph idx="1"/>
          </p:nvPr>
        </p:nvSpPr>
        <p:spPr>
          <a:xfrm>
            <a:off x="1676400" y="1143000"/>
            <a:ext cx="7239000" cy="5410200"/>
          </a:xfrm>
        </p:spPr>
        <p:txBody>
          <a:bodyPr/>
          <a:lstStyle/>
          <a:p>
            <a:pPr marL="0" indent="0">
              <a:buNone/>
            </a:pPr>
            <a:r>
              <a:rPr lang="en-US" b="0" dirty="0"/>
              <a:t>Two positions have been hired to ensure recommendations are implemented</a:t>
            </a:r>
          </a:p>
          <a:p>
            <a:pPr lvl="1"/>
            <a:r>
              <a:rPr lang="en-US" dirty="0">
                <a:solidFill>
                  <a:schemeClr val="tx1"/>
                </a:solidFill>
                <a:latin typeface="+mj-lt"/>
              </a:rPr>
              <a:t>Provincial homicide family liaison </a:t>
            </a:r>
          </a:p>
          <a:p>
            <a:pPr lvl="1"/>
            <a:r>
              <a:rPr lang="en-US" dirty="0">
                <a:solidFill>
                  <a:schemeClr val="tx1"/>
                </a:solidFill>
                <a:latin typeface="+mj-lt"/>
              </a:rPr>
              <a:t>Provincial missing person coordinator </a:t>
            </a:r>
          </a:p>
          <a:p>
            <a:pPr lvl="1"/>
            <a:endParaRPr lang="en-US" dirty="0">
              <a:solidFill>
                <a:schemeClr val="tx1"/>
              </a:solidFill>
              <a:latin typeface="+mj-lt"/>
            </a:endParaRPr>
          </a:p>
          <a:p>
            <a:pPr marL="0" indent="0">
              <a:spcBef>
                <a:spcPts val="1200"/>
              </a:spcBef>
              <a:buNone/>
            </a:pPr>
            <a:r>
              <a:rPr lang="en-US" b="0" dirty="0"/>
              <a:t>Shared findings to increase awareness</a:t>
            </a:r>
          </a:p>
          <a:p>
            <a:pPr lvl="1"/>
            <a:r>
              <a:rPr lang="en-US" dirty="0">
                <a:solidFill>
                  <a:schemeClr val="tx1"/>
                </a:solidFill>
                <a:latin typeface="+mj-lt"/>
              </a:rPr>
              <a:t>Presentations throughout the province to police, victim services, support agencies, court services, communities</a:t>
            </a:r>
          </a:p>
          <a:p>
            <a:pPr lvl="1"/>
            <a:endParaRPr lang="en-US" dirty="0">
              <a:solidFill>
                <a:schemeClr val="tx1"/>
              </a:solidFill>
              <a:latin typeface="+mj-lt"/>
            </a:endParaRPr>
          </a:p>
          <a:p>
            <a:pPr marL="0" indent="0">
              <a:spcBef>
                <a:spcPts val="1200"/>
              </a:spcBef>
              <a:buNone/>
            </a:pPr>
            <a:r>
              <a:rPr lang="en-US" b="0" dirty="0"/>
              <a:t>Missing persons awareness campaign</a:t>
            </a:r>
          </a:p>
          <a:p>
            <a:pPr lvl="1"/>
            <a:r>
              <a:rPr lang="en-US" dirty="0">
                <a:solidFill>
                  <a:schemeClr val="tx1"/>
                </a:solidFill>
                <a:latin typeface="+mj-lt"/>
              </a:rPr>
              <a:t>Address myths around missing persons</a:t>
            </a:r>
          </a:p>
          <a:p>
            <a:pPr lvl="1"/>
            <a:r>
              <a:rPr lang="en-US" dirty="0">
                <a:solidFill>
                  <a:schemeClr val="tx1"/>
                </a:solidFill>
                <a:latin typeface="+mj-lt"/>
              </a:rPr>
              <a:t>Distributed to over 2000 people</a:t>
            </a: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5</a:t>
            </a:fld>
            <a:endParaRPr lang="en-US"/>
          </a:p>
        </p:txBody>
      </p:sp>
    </p:spTree>
    <p:extLst>
      <p:ext uri="{BB962C8B-B14F-4D97-AF65-F5344CB8AC3E}">
        <p14:creationId xmlns:p14="http://schemas.microsoft.com/office/powerpoint/2010/main" val="126975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What We Heard: Police Response</a:t>
            </a:r>
            <a:endParaRPr lang="en-CA" b="0" dirty="0"/>
          </a:p>
        </p:txBody>
      </p:sp>
      <p:sp>
        <p:nvSpPr>
          <p:cNvPr id="3" name="Content Placeholder 2"/>
          <p:cNvSpPr>
            <a:spLocks noGrp="1"/>
          </p:cNvSpPr>
          <p:nvPr>
            <p:ph idx="1"/>
          </p:nvPr>
        </p:nvSpPr>
        <p:spPr>
          <a:xfrm>
            <a:off x="1676400" y="990600"/>
            <a:ext cx="7239000" cy="5464174"/>
          </a:xfrm>
        </p:spPr>
        <p:txBody>
          <a:bodyPr/>
          <a:lstStyle/>
          <a:p>
            <a:pPr defTabSz="914400">
              <a:spcBef>
                <a:spcPts val="2400"/>
              </a:spcBef>
              <a:spcAft>
                <a:spcPts val="0"/>
              </a:spcAft>
            </a:pPr>
            <a:r>
              <a:rPr lang="en-US" sz="2000" b="0" dirty="0">
                <a:solidFill>
                  <a:schemeClr val="tx1"/>
                </a:solidFill>
                <a:latin typeface="+mn-lt"/>
              </a:rPr>
              <a:t>Long response times in some remote communities</a:t>
            </a:r>
          </a:p>
          <a:p>
            <a:pPr defTabSz="914400">
              <a:spcBef>
                <a:spcPts val="2400"/>
              </a:spcBef>
              <a:spcAft>
                <a:spcPts val="0"/>
              </a:spcAft>
            </a:pPr>
            <a:r>
              <a:rPr lang="en-US" sz="2000" b="0" dirty="0">
                <a:solidFill>
                  <a:schemeClr val="tx1"/>
                </a:solidFill>
                <a:latin typeface="+mn-lt"/>
              </a:rPr>
              <a:t>Fear of retribution and </a:t>
            </a:r>
            <a:r>
              <a:rPr lang="en-CA" sz="2000" b="0" dirty="0">
                <a:solidFill>
                  <a:schemeClr val="tx1"/>
                </a:solidFill>
                <a:latin typeface="+mn-lt"/>
              </a:rPr>
              <a:t>lack of anonymous reporting</a:t>
            </a:r>
          </a:p>
          <a:p>
            <a:pPr defTabSz="914400">
              <a:spcBef>
                <a:spcPts val="2400"/>
              </a:spcBef>
              <a:spcAft>
                <a:spcPts val="0"/>
              </a:spcAft>
            </a:pPr>
            <a:r>
              <a:rPr lang="en-CA" sz="2000" b="0" dirty="0">
                <a:solidFill>
                  <a:schemeClr val="tx1"/>
                </a:solidFill>
                <a:latin typeface="+mn-lt"/>
              </a:rPr>
              <a:t>Feel the police had pre-conceived assumptions about complaints from an Indigenous person.</a:t>
            </a:r>
          </a:p>
          <a:p>
            <a:pPr defTabSz="914400">
              <a:spcBef>
                <a:spcPts val="2400"/>
              </a:spcBef>
              <a:spcAft>
                <a:spcPts val="0"/>
              </a:spcAft>
            </a:pPr>
            <a:r>
              <a:rPr lang="en-CA" sz="2000" b="0" dirty="0">
                <a:solidFill>
                  <a:schemeClr val="tx1"/>
                </a:solidFill>
                <a:latin typeface="+mn-lt"/>
              </a:rPr>
              <a:t>Fear of police response to a report of violence or a missing person, especially if removal of a loved one</a:t>
            </a:r>
          </a:p>
          <a:p>
            <a:pPr defTabSz="914400">
              <a:spcBef>
                <a:spcPts val="2400"/>
              </a:spcBef>
              <a:spcAft>
                <a:spcPts val="0"/>
              </a:spcAft>
            </a:pPr>
            <a:r>
              <a:rPr lang="en-CA" sz="2000" b="0" dirty="0">
                <a:solidFill>
                  <a:schemeClr val="tx1"/>
                </a:solidFill>
                <a:latin typeface="+mn-lt"/>
              </a:rPr>
              <a:t>Perception that police “only show up when there’s trouble” </a:t>
            </a:r>
          </a:p>
          <a:p>
            <a:pPr defTabSz="914400">
              <a:spcBef>
                <a:spcPts val="2400"/>
              </a:spcBef>
              <a:spcAft>
                <a:spcPts val="0"/>
              </a:spcAft>
            </a:pPr>
            <a:r>
              <a:rPr lang="en-CA" sz="2000" b="0" dirty="0">
                <a:solidFill>
                  <a:schemeClr val="tx1"/>
                </a:solidFill>
                <a:latin typeface="+mn-lt"/>
              </a:rPr>
              <a:t>Perception that most police do not understand the historical impacts and the personal (community) history of the people</a:t>
            </a:r>
          </a:p>
          <a:p>
            <a:pPr defTabSz="914400">
              <a:spcBef>
                <a:spcPts val="2400"/>
              </a:spcBef>
              <a:spcAft>
                <a:spcPts val="0"/>
              </a:spcAft>
            </a:pPr>
            <a:r>
              <a:rPr lang="en-US" sz="2000" b="0" dirty="0">
                <a:solidFill>
                  <a:schemeClr val="tx1"/>
                </a:solidFill>
                <a:latin typeface="+mn-lt"/>
              </a:rPr>
              <a:t>Experience police not taking missing persons reports</a:t>
            </a: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6</a:t>
            </a:fld>
            <a:endParaRPr lang="en-US"/>
          </a:p>
        </p:txBody>
      </p:sp>
    </p:spTree>
    <p:extLst>
      <p:ext uri="{BB962C8B-B14F-4D97-AF65-F5344CB8AC3E}">
        <p14:creationId xmlns:p14="http://schemas.microsoft.com/office/powerpoint/2010/main" val="397564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t>What’s Being Done</a:t>
            </a:r>
            <a:r>
              <a:rPr lang="en-CA" dirty="0"/>
              <a:t>	</a:t>
            </a:r>
          </a:p>
        </p:txBody>
      </p:sp>
      <p:sp>
        <p:nvSpPr>
          <p:cNvPr id="3" name="Content Placeholder 2"/>
          <p:cNvSpPr>
            <a:spLocks noGrp="1"/>
          </p:cNvSpPr>
          <p:nvPr>
            <p:ph idx="1"/>
          </p:nvPr>
        </p:nvSpPr>
        <p:spPr>
          <a:xfrm>
            <a:off x="1676400" y="1143000"/>
            <a:ext cx="7239000" cy="5410200"/>
          </a:xfrm>
        </p:spPr>
        <p:txBody>
          <a:bodyPr/>
          <a:lstStyle/>
          <a:p>
            <a:pPr marL="0" indent="0">
              <a:buNone/>
            </a:pPr>
            <a:r>
              <a:rPr lang="en-CA" b="0" dirty="0"/>
              <a:t>Police Advisory Committee on Missing Persons</a:t>
            </a:r>
          </a:p>
          <a:p>
            <a:pPr lvl="1"/>
            <a:r>
              <a:rPr lang="en-CA" dirty="0">
                <a:solidFill>
                  <a:schemeClr val="tx1"/>
                </a:solidFill>
                <a:latin typeface="+mj-lt"/>
              </a:rPr>
              <a:t>Representatives from each police force and victims services across Alberta</a:t>
            </a:r>
          </a:p>
          <a:p>
            <a:pPr lvl="1"/>
            <a:r>
              <a:rPr lang="en-CA" dirty="0">
                <a:solidFill>
                  <a:schemeClr val="tx1"/>
                </a:solidFill>
                <a:latin typeface="+mj-lt"/>
              </a:rPr>
              <a:t>Ensure services provided to families of missing people are robust, appropriate and culturally safe</a:t>
            </a:r>
            <a:endParaRPr lang="en-CA" sz="1100" dirty="0"/>
          </a:p>
          <a:p>
            <a:pPr marL="0" indent="0">
              <a:spcBef>
                <a:spcPts val="1200"/>
              </a:spcBef>
              <a:buNone/>
            </a:pPr>
            <a:r>
              <a:rPr lang="en-CA" b="0" dirty="0"/>
              <a:t>Legislation Changes</a:t>
            </a:r>
          </a:p>
          <a:p>
            <a:pPr lvl="1"/>
            <a:r>
              <a:rPr lang="en-CA" dirty="0">
                <a:solidFill>
                  <a:schemeClr val="tx1"/>
                </a:solidFill>
                <a:latin typeface="+mj-lt"/>
              </a:rPr>
              <a:t>Amend</a:t>
            </a:r>
            <a:r>
              <a:rPr lang="en-CA" i="1" dirty="0">
                <a:solidFill>
                  <a:schemeClr val="tx1"/>
                </a:solidFill>
                <a:latin typeface="+mj-lt"/>
              </a:rPr>
              <a:t> Missing Persons Act </a:t>
            </a:r>
            <a:r>
              <a:rPr lang="en-CA" dirty="0">
                <a:solidFill>
                  <a:schemeClr val="tx1"/>
                </a:solidFill>
                <a:latin typeface="+mj-lt"/>
              </a:rPr>
              <a:t>to ensure police have authority to locate missing person in a timely manner</a:t>
            </a:r>
          </a:p>
          <a:p>
            <a:pPr lvl="1"/>
            <a:r>
              <a:rPr lang="en-CA" dirty="0">
                <a:solidFill>
                  <a:schemeClr val="tx1"/>
                </a:solidFill>
                <a:latin typeface="+mj-lt"/>
              </a:rPr>
              <a:t>Changes currently awaiting legislative approval</a:t>
            </a:r>
          </a:p>
          <a:p>
            <a:pPr marL="0" indent="0">
              <a:spcBef>
                <a:spcPts val="1200"/>
              </a:spcBef>
              <a:buNone/>
            </a:pPr>
            <a:r>
              <a:rPr lang="en-CA" b="0" dirty="0"/>
              <a:t>Referral process</a:t>
            </a:r>
          </a:p>
          <a:p>
            <a:pPr lvl="1"/>
            <a:r>
              <a:rPr lang="en-US" dirty="0">
                <a:solidFill>
                  <a:schemeClr val="tx1"/>
                </a:solidFill>
                <a:latin typeface="+mj-lt"/>
              </a:rPr>
              <a:t>A review of the referral process from police services to victim services for missing persons and homicide is underway. </a:t>
            </a:r>
          </a:p>
          <a:p>
            <a:pPr lvl="1"/>
            <a:r>
              <a:rPr lang="en-US" dirty="0">
                <a:solidFill>
                  <a:schemeClr val="tx1"/>
                </a:solidFill>
                <a:latin typeface="+mj-lt"/>
              </a:rPr>
              <a:t>This will guide a standard policy between police and victims services for missing persons and homicide</a:t>
            </a:r>
          </a:p>
          <a:p>
            <a:pPr lvl="1"/>
            <a:endParaRPr lang="en-CA" dirty="0">
              <a:solidFill>
                <a:schemeClr val="tx1"/>
              </a:solidFill>
              <a:latin typeface="+mj-lt"/>
            </a:endParaRPr>
          </a:p>
          <a:p>
            <a:pPr lvl="1"/>
            <a:endParaRPr lang="en-CA" sz="1100"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7</a:t>
            </a:fld>
            <a:endParaRPr lang="en-US" dirty="0"/>
          </a:p>
        </p:txBody>
      </p:sp>
    </p:spTree>
    <p:extLst>
      <p:ext uri="{BB962C8B-B14F-4D97-AF65-F5344CB8AC3E}">
        <p14:creationId xmlns:p14="http://schemas.microsoft.com/office/powerpoint/2010/main" val="39844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What We Heard: Victims Services</a:t>
            </a:r>
            <a:endParaRPr lang="en-CA" b="0" dirty="0"/>
          </a:p>
        </p:txBody>
      </p:sp>
      <p:sp>
        <p:nvSpPr>
          <p:cNvPr id="3" name="Content Placeholder 2"/>
          <p:cNvSpPr>
            <a:spLocks noGrp="1"/>
          </p:cNvSpPr>
          <p:nvPr>
            <p:ph idx="1"/>
          </p:nvPr>
        </p:nvSpPr>
        <p:spPr>
          <a:xfrm>
            <a:off x="1676400" y="1417638"/>
            <a:ext cx="7239000" cy="5303837"/>
          </a:xfrm>
        </p:spPr>
        <p:txBody>
          <a:bodyPr/>
          <a:lstStyle/>
          <a:p>
            <a:pPr>
              <a:spcBef>
                <a:spcPts val="1200"/>
              </a:spcBef>
            </a:pPr>
            <a:r>
              <a:rPr lang="en-US" sz="2000" b="0" dirty="0">
                <a:solidFill>
                  <a:schemeClr val="tx1"/>
                </a:solidFill>
                <a:latin typeface="+mn-lt"/>
              </a:rPr>
              <a:t>There are not enough Indigenous victims’ advocates </a:t>
            </a:r>
          </a:p>
          <a:p>
            <a:pPr>
              <a:spcBef>
                <a:spcPts val="1200"/>
              </a:spcBef>
            </a:pPr>
            <a:r>
              <a:rPr lang="en-US" sz="2000" b="0" dirty="0">
                <a:solidFill>
                  <a:schemeClr val="tx1"/>
                </a:solidFill>
                <a:latin typeface="+mn-lt"/>
              </a:rPr>
              <a:t>Missing persons is not within Victims Services scope</a:t>
            </a:r>
          </a:p>
          <a:p>
            <a:pPr>
              <a:spcBef>
                <a:spcPts val="1200"/>
              </a:spcBef>
            </a:pPr>
            <a:r>
              <a:rPr lang="en-US" sz="2000" b="0" dirty="0">
                <a:solidFill>
                  <a:schemeClr val="tx1"/>
                </a:solidFill>
                <a:latin typeface="+mn-lt"/>
              </a:rPr>
              <a:t>Underservice youth</a:t>
            </a:r>
          </a:p>
          <a:p>
            <a:pPr>
              <a:spcBef>
                <a:spcPts val="1200"/>
              </a:spcBef>
            </a:pPr>
            <a:r>
              <a:rPr lang="en-US" sz="2000" b="0" dirty="0">
                <a:solidFill>
                  <a:schemeClr val="tx1"/>
                </a:solidFill>
                <a:latin typeface="+mn-lt"/>
              </a:rPr>
              <a:t>Limited resources for complex needs</a:t>
            </a:r>
          </a:p>
          <a:p>
            <a:pPr>
              <a:spcBef>
                <a:spcPts val="1200"/>
              </a:spcBef>
            </a:pPr>
            <a:r>
              <a:rPr lang="en-US" sz="2000" b="0" dirty="0">
                <a:solidFill>
                  <a:schemeClr val="tx1"/>
                </a:solidFill>
                <a:latin typeface="+mn-lt"/>
              </a:rPr>
              <a:t>High turnover of staff and volunteerism is tricky</a:t>
            </a:r>
          </a:p>
          <a:p>
            <a:pPr>
              <a:spcBef>
                <a:spcPts val="1200"/>
              </a:spcBef>
            </a:pPr>
            <a:r>
              <a:rPr lang="en-US" sz="2000" b="0" dirty="0">
                <a:solidFill>
                  <a:schemeClr val="tx1"/>
                </a:solidFill>
                <a:latin typeface="+mn-lt"/>
              </a:rPr>
              <a:t>Lack of funding for counselling for families of missing and murdered</a:t>
            </a:r>
          </a:p>
          <a:p>
            <a:pPr>
              <a:spcBef>
                <a:spcPts val="1200"/>
              </a:spcBef>
            </a:pPr>
            <a:r>
              <a:rPr lang="en-US" sz="2000" b="0" dirty="0">
                <a:solidFill>
                  <a:schemeClr val="tx1"/>
                </a:solidFill>
                <a:latin typeface="+mn-lt"/>
              </a:rPr>
              <a:t>Financial Benefits are dependent on criminal history of victim</a:t>
            </a:r>
          </a:p>
          <a:p>
            <a:pPr>
              <a:spcBef>
                <a:spcPts val="1200"/>
              </a:spcBef>
            </a:pPr>
            <a:r>
              <a:rPr lang="en-US" sz="2000" b="0" dirty="0">
                <a:solidFill>
                  <a:schemeClr val="tx1"/>
                </a:solidFill>
                <a:latin typeface="+mn-lt"/>
              </a:rPr>
              <a:t>Concerns about privacy and anonymity</a:t>
            </a:r>
          </a:p>
          <a:p>
            <a:pPr>
              <a:spcBef>
                <a:spcPts val="1200"/>
              </a:spcBef>
            </a:pPr>
            <a:r>
              <a:rPr lang="en-US" sz="2000" b="0" dirty="0">
                <a:solidFill>
                  <a:schemeClr val="tx1"/>
                </a:solidFill>
                <a:latin typeface="+mn-lt"/>
              </a:rPr>
              <a:t>Lack of awareness of victims services</a:t>
            </a:r>
          </a:p>
          <a:p>
            <a:pPr>
              <a:spcBef>
                <a:spcPts val="1200"/>
              </a:spcBef>
            </a:pPr>
            <a:r>
              <a:rPr lang="en-US" sz="2000" b="0" dirty="0">
                <a:solidFill>
                  <a:schemeClr val="tx1"/>
                </a:solidFill>
                <a:latin typeface="+mn-lt"/>
              </a:rPr>
              <a:t>Lack of consistent practice across the province </a:t>
            </a:r>
          </a:p>
          <a:p>
            <a:endParaRPr lang="en-US" sz="2000" b="0" dirty="0">
              <a:latin typeface="+mn-lt"/>
            </a:endParaRPr>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8</a:t>
            </a:fld>
            <a:endParaRPr lang="en-US"/>
          </a:p>
        </p:txBody>
      </p:sp>
    </p:spTree>
    <p:extLst>
      <p:ext uri="{BB962C8B-B14F-4D97-AF65-F5344CB8AC3E}">
        <p14:creationId xmlns:p14="http://schemas.microsoft.com/office/powerpoint/2010/main" val="33904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0" dirty="0"/>
              <a:t>What’s Being Done</a:t>
            </a:r>
          </a:p>
        </p:txBody>
      </p:sp>
      <p:sp>
        <p:nvSpPr>
          <p:cNvPr id="3" name="Content Placeholder 2"/>
          <p:cNvSpPr>
            <a:spLocks noGrp="1"/>
          </p:cNvSpPr>
          <p:nvPr>
            <p:ph idx="1"/>
          </p:nvPr>
        </p:nvSpPr>
        <p:spPr>
          <a:xfrm>
            <a:off x="1676400" y="1417638"/>
            <a:ext cx="7239000" cy="5135562"/>
          </a:xfrm>
        </p:spPr>
        <p:txBody>
          <a:bodyPr/>
          <a:lstStyle/>
          <a:p>
            <a:pPr marL="0" indent="0">
              <a:spcBef>
                <a:spcPts val="1200"/>
              </a:spcBef>
              <a:buNone/>
            </a:pPr>
            <a:r>
              <a:rPr lang="en-CA" b="0" dirty="0"/>
              <a:t>Family information liaison unit</a:t>
            </a:r>
          </a:p>
          <a:p>
            <a:pPr marL="0" indent="0">
              <a:buNone/>
            </a:pPr>
            <a:endParaRPr lang="en-CA" sz="1800" b="0" dirty="0"/>
          </a:p>
          <a:p>
            <a:pPr lvl="1">
              <a:spcAft>
                <a:spcPts val="400"/>
              </a:spcAft>
            </a:pPr>
            <a:r>
              <a:rPr lang="en-US" dirty="0">
                <a:solidFill>
                  <a:schemeClr val="tx1"/>
                </a:solidFill>
                <a:latin typeface="+mn-lt"/>
              </a:rPr>
              <a:t>All Indigenous staff</a:t>
            </a:r>
          </a:p>
          <a:p>
            <a:pPr lvl="1">
              <a:spcAft>
                <a:spcPts val="400"/>
              </a:spcAft>
            </a:pPr>
            <a:r>
              <a:rPr lang="en-US" dirty="0">
                <a:solidFill>
                  <a:schemeClr val="tx1"/>
                </a:solidFill>
                <a:latin typeface="+mn-lt"/>
              </a:rPr>
              <a:t>Work directly with families of missing or murdered Indigenous women and girls </a:t>
            </a:r>
          </a:p>
          <a:p>
            <a:pPr lvl="1">
              <a:spcAft>
                <a:spcPts val="400"/>
              </a:spcAft>
            </a:pPr>
            <a:r>
              <a:rPr lang="en-US" dirty="0">
                <a:solidFill>
                  <a:schemeClr val="tx1"/>
                </a:solidFill>
                <a:latin typeface="+mn-lt"/>
              </a:rPr>
              <a:t>Help families navigate government systems to obtain information from police, courts, child services, medical examiner and other agencies</a:t>
            </a:r>
          </a:p>
          <a:p>
            <a:pPr lvl="1">
              <a:spcAft>
                <a:spcPts val="400"/>
              </a:spcAft>
            </a:pPr>
            <a:r>
              <a:rPr lang="en-US" dirty="0">
                <a:solidFill>
                  <a:schemeClr val="tx1"/>
                </a:solidFill>
                <a:latin typeface="+mn-lt"/>
              </a:rPr>
              <a:t>Provide culturally safe emotional support and ceremonial opportunities for the family </a:t>
            </a:r>
          </a:p>
          <a:p>
            <a:pPr lvl="1">
              <a:spcAft>
                <a:spcPts val="400"/>
              </a:spcAft>
            </a:pPr>
            <a:r>
              <a:rPr lang="en-US" dirty="0">
                <a:solidFill>
                  <a:schemeClr val="tx1"/>
                </a:solidFill>
                <a:latin typeface="+mn-lt"/>
              </a:rPr>
              <a:t>Regionalized – travel into the remote communities of the province to provide supports to families who do not have access to the urban centers</a:t>
            </a:r>
          </a:p>
          <a:p>
            <a:pPr lvl="1"/>
            <a:endParaRPr lang="en-CA" dirty="0"/>
          </a:p>
          <a:p>
            <a:pPr lvl="1"/>
            <a:endParaRPr lang="en-CA" dirty="0"/>
          </a:p>
        </p:txBody>
      </p:sp>
      <p:sp>
        <p:nvSpPr>
          <p:cNvPr id="4" name="Slide Number Placeholder 3"/>
          <p:cNvSpPr>
            <a:spLocks noGrp="1"/>
          </p:cNvSpPr>
          <p:nvPr>
            <p:ph type="sldNum" sz="quarter" idx="12"/>
          </p:nvPr>
        </p:nvSpPr>
        <p:spPr/>
        <p:txBody>
          <a:bodyPr/>
          <a:lstStyle/>
          <a:p>
            <a:pPr>
              <a:defRPr/>
            </a:pPr>
            <a:fld id="{A35CD2B4-3F4A-4818-98A1-A68F84E5D5D1}" type="slidenum">
              <a:rPr lang="en-US" smtClean="0"/>
              <a:pPr>
                <a:defRPr/>
              </a:pPr>
              <a:t>9</a:t>
            </a:fld>
            <a:endParaRPr lang="en-US"/>
          </a:p>
        </p:txBody>
      </p:sp>
    </p:spTree>
    <p:extLst>
      <p:ext uri="{BB962C8B-B14F-4D97-AF65-F5344CB8AC3E}">
        <p14:creationId xmlns:p14="http://schemas.microsoft.com/office/powerpoint/2010/main" val="562191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heme/theme1.xml><?xml version="1.0" encoding="utf-8"?>
<a:theme xmlns:a="http://schemas.openxmlformats.org/drawingml/2006/main" name="GoA-Sk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nd 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GoA-Sky</Template>
  <TotalTime>22334</TotalTime>
  <Words>1907</Words>
  <Application>Microsoft Office PowerPoint</Application>
  <PresentationFormat>On-screen Show (4:3)</PresentationFormat>
  <Paragraphs>210</Paragraphs>
  <Slides>22</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GoA-Sky</vt:lpstr>
      <vt:lpstr>Content and Divider slide</vt:lpstr>
      <vt:lpstr>Missing and Murdered Indigenous Women and Girls Initiative</vt:lpstr>
      <vt:lpstr>PowerPoint Presentation</vt:lpstr>
      <vt:lpstr>Alberta’s MMIW Initiative</vt:lpstr>
      <vt:lpstr>PowerPoint Presentation</vt:lpstr>
      <vt:lpstr>What’s Being Done</vt:lpstr>
      <vt:lpstr>What We Heard: Police Response</vt:lpstr>
      <vt:lpstr>What’s Being Done </vt:lpstr>
      <vt:lpstr>What We Heard: Victims Services</vt:lpstr>
      <vt:lpstr>What’s Being Done</vt:lpstr>
      <vt:lpstr>PowerPoint Presentation</vt:lpstr>
      <vt:lpstr>PowerPoint Presentation</vt:lpstr>
      <vt:lpstr>PowerPoint Presentation</vt:lpstr>
      <vt:lpstr>What We Heard: Cultural Safety</vt:lpstr>
      <vt:lpstr>PowerPoint Presentation</vt:lpstr>
      <vt:lpstr>What is Being Done: Cultural Safety Training  </vt:lpstr>
      <vt:lpstr>PowerPoint Presentation</vt:lpstr>
      <vt:lpstr>Safer Communities  Initiative</vt:lpstr>
      <vt:lpstr>Who Can Benefit from the Program?</vt:lpstr>
      <vt:lpstr>A Little About the Program:</vt:lpstr>
      <vt:lpstr>Three Main Components</vt:lpstr>
      <vt:lpstr>What If They Don’t Check In?</vt:lpstr>
      <vt:lpstr>What Information is Needed to  Get Started?</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Victims’ Bill of Rights</dc:title>
  <dc:creator>jennifer.a.cassidy</dc:creator>
  <cp:lastModifiedBy>Lisa Graham</cp:lastModifiedBy>
  <cp:revision>367</cp:revision>
  <cp:lastPrinted>2017-02-28T23:52:07Z</cp:lastPrinted>
  <dcterms:created xsi:type="dcterms:W3CDTF">2015-06-14T01:35:31Z</dcterms:created>
  <dcterms:modified xsi:type="dcterms:W3CDTF">2018-11-09T16:38:43Z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1B3B4F65-C92C-435A-9212-9798C4AA211D</vt:lpwstr>
  </property>
  <property fmtid="{D5CDD505-2E9C-101B-9397-08002B2CF9AE}" pid="3" name="ArticulatePath">
    <vt:lpwstr>Victims Services in Alberta feb10</vt:lpwstr>
  </property>
  <property fmtid="{D5CDD505-2E9C-101B-9397-08002B2CF9AE}" pid="4" name="_AdHocReviewCycleID">
    <vt:i4>-376250378</vt:i4>
  </property>
  <property fmtid="{D5CDD505-2E9C-101B-9397-08002B2CF9AE}" pid="5" name="_NewReviewCycle">
    <vt:lpwstr/>
  </property>
  <property fmtid="{D5CDD505-2E9C-101B-9397-08002B2CF9AE}" pid="6" name="_EmailSubject">
    <vt:lpwstr>MMIWQ Presentation</vt:lpwstr>
  </property>
  <property fmtid="{D5CDD505-2E9C-101B-9397-08002B2CF9AE}" pid="7" name="_AuthorEmail">
    <vt:lpwstr>Lisa.Graham@gov.ab.ca</vt:lpwstr>
  </property>
  <property fmtid="{D5CDD505-2E9C-101B-9397-08002B2CF9AE}" pid="8" name="_AuthorEmailDisplayName">
    <vt:lpwstr>Lisa Graham</vt:lpwstr>
  </property>
</Properties>
</file>